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activeX/activeX2.xml" ContentType="application/vnd.ms-office.activeX+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activeX/activeX2.bin" ContentType="application/vnd.ms-office.activeX"/>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activeX/activeX1.bin" ContentType="application/vnd.ms-office.activeX"/>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activeX/activeX1.xml" ContentType="application/vnd.ms-office.activeX+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
  </p:sldMasterIdLst>
  <p:notesMasterIdLst>
    <p:notesMasterId r:id="rId73"/>
  </p:notesMasterIdLst>
  <p:handoutMasterIdLst>
    <p:handoutMasterId r:id="rId74"/>
  </p:handoutMasterIdLst>
  <p:sldIdLst>
    <p:sldId id="264" r:id="rId3"/>
    <p:sldId id="261" r:id="rId4"/>
    <p:sldId id="303" r:id="rId5"/>
    <p:sldId id="287" r:id="rId6"/>
    <p:sldId id="290" r:id="rId7"/>
    <p:sldId id="262" r:id="rId8"/>
    <p:sldId id="311" r:id="rId9"/>
    <p:sldId id="312" r:id="rId10"/>
    <p:sldId id="313" r:id="rId11"/>
    <p:sldId id="299" r:id="rId12"/>
    <p:sldId id="305" r:id="rId13"/>
    <p:sldId id="263" r:id="rId14"/>
    <p:sldId id="265" r:id="rId15"/>
    <p:sldId id="286" r:id="rId16"/>
    <p:sldId id="260" r:id="rId17"/>
    <p:sldId id="267" r:id="rId18"/>
    <p:sldId id="269" r:id="rId19"/>
    <p:sldId id="300" r:id="rId20"/>
    <p:sldId id="268" r:id="rId21"/>
    <p:sldId id="275" r:id="rId22"/>
    <p:sldId id="276" r:id="rId23"/>
    <p:sldId id="273" r:id="rId24"/>
    <p:sldId id="274" r:id="rId25"/>
    <p:sldId id="277" r:id="rId26"/>
    <p:sldId id="278" r:id="rId27"/>
    <p:sldId id="301" r:id="rId28"/>
    <p:sldId id="279" r:id="rId29"/>
    <p:sldId id="281" r:id="rId30"/>
    <p:sldId id="304" r:id="rId31"/>
    <p:sldId id="280" r:id="rId32"/>
    <p:sldId id="288" r:id="rId33"/>
    <p:sldId id="326" r:id="rId34"/>
    <p:sldId id="327" r:id="rId35"/>
    <p:sldId id="328" r:id="rId36"/>
    <p:sldId id="329" r:id="rId37"/>
    <p:sldId id="330" r:id="rId38"/>
    <p:sldId id="331" r:id="rId39"/>
    <p:sldId id="332" r:id="rId40"/>
    <p:sldId id="333" r:id="rId41"/>
    <p:sldId id="335" r:id="rId42"/>
    <p:sldId id="337" r:id="rId43"/>
    <p:sldId id="338" r:id="rId44"/>
    <p:sldId id="339" r:id="rId45"/>
    <p:sldId id="336" r:id="rId46"/>
    <p:sldId id="309" r:id="rId47"/>
    <p:sldId id="310" r:id="rId48"/>
    <p:sldId id="306" r:id="rId49"/>
    <p:sldId id="307" r:id="rId50"/>
    <p:sldId id="308" r:id="rId51"/>
    <p:sldId id="292" r:id="rId52"/>
    <p:sldId id="289" r:id="rId53"/>
    <p:sldId id="283" r:id="rId54"/>
    <p:sldId id="294" r:id="rId55"/>
    <p:sldId id="298" r:id="rId56"/>
    <p:sldId id="293" r:id="rId57"/>
    <p:sldId id="321" r:id="rId58"/>
    <p:sldId id="322" r:id="rId59"/>
    <p:sldId id="323" r:id="rId60"/>
    <p:sldId id="325" r:id="rId61"/>
    <p:sldId id="324" r:id="rId62"/>
    <p:sldId id="314" r:id="rId63"/>
    <p:sldId id="296" r:id="rId64"/>
    <p:sldId id="282" r:id="rId65"/>
    <p:sldId id="297" r:id="rId66"/>
    <p:sldId id="319" r:id="rId67"/>
    <p:sldId id="320" r:id="rId68"/>
    <p:sldId id="318" r:id="rId69"/>
    <p:sldId id="315" r:id="rId70"/>
    <p:sldId id="317" r:id="rId71"/>
    <p:sldId id="285" r:id="rId7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6DF8"/>
    <a:srgbClr val="5E70F8"/>
    <a:srgbClr val="364DF6"/>
    <a:srgbClr val="4E5EF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34" autoAdjust="0"/>
    <p:restoredTop sz="64092" autoAdjust="0"/>
  </p:normalViewPr>
  <p:slideViewPr>
    <p:cSldViewPr>
      <p:cViewPr>
        <p:scale>
          <a:sx n="50" d="100"/>
          <a:sy n="50" d="100"/>
        </p:scale>
        <p:origin x="-22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58"/>
    </p:cViewPr>
  </p:sorterViewPr>
  <p:notesViewPr>
    <p:cSldViewPr>
      <p:cViewPr>
        <p:scale>
          <a:sx n="66" d="100"/>
          <a:sy n="66" d="100"/>
        </p:scale>
        <p:origin x="-852" y="35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72F0A7E-20C4-4B15-AFA1-FB8C8D322DC5}" type="datetimeFigureOut">
              <a:rPr lang="en-US"/>
              <a:pPr>
                <a:defRPr/>
              </a:pPr>
              <a:t>7/3/2012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0557DAE-3F7D-431C-A4C6-6A6972C9383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772DD84-C8E6-41F3-ADE3-D61D7F18B6FF}" type="datetimeFigureOut">
              <a:rPr lang="en-US"/>
              <a:pPr>
                <a:defRPr/>
              </a:pPr>
              <a:t>7/3/2012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3DEA671-DBC3-4ADC-9177-CF64B308DBD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rti.org/"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www.forensiccoe.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normAutofit fontScale="92500" lnSpcReduction="10000"/>
          </a:bodyPr>
          <a:lstStyle/>
          <a:p>
            <a:pPr eaLnBrk="1" hangingPunct="1">
              <a:spcBef>
                <a:spcPct val="0"/>
              </a:spcBef>
              <a:defRPr/>
            </a:pPr>
            <a:r>
              <a:rPr lang="en-US" dirty="0" smtClean="0"/>
              <a:t>This </a:t>
            </a:r>
            <a:r>
              <a:rPr lang="en-US" dirty="0" err="1" smtClean="0"/>
              <a:t>powerpoint</a:t>
            </a:r>
            <a:r>
              <a:rPr lang="en-US" dirty="0" smtClean="0"/>
              <a:t> is intended to assist in providing training and/or awareness programs on the issue of drug-facilitated sexual assault.  Initially developed to train first responders, particularly law enforcement on college campuses, it can be adapted for other audiences.  The most updated version of this material can be found at www.fris.org.</a:t>
            </a:r>
          </a:p>
          <a:p>
            <a:pPr eaLnBrk="1" hangingPunct="1">
              <a:spcBef>
                <a:spcPct val="0"/>
              </a:spcBef>
              <a:defRPr/>
            </a:pPr>
            <a:endParaRPr lang="en-US" dirty="0" smtClean="0"/>
          </a:p>
          <a:p>
            <a:pPr eaLnBrk="1" hangingPunct="1">
              <a:spcBef>
                <a:spcPct val="0"/>
              </a:spcBef>
              <a:defRPr/>
            </a:pPr>
            <a:r>
              <a:rPr lang="en-US" dirty="0" smtClean="0"/>
              <a:t>The presenter should consider what slides are pertinent to the intended audience.  Since perpetrators may potentially be in an audience, do not unnecessarily share information that would assist them in committing a drug- facilitated sexual assault.  For example, detailing the drugs and drug reactions associated with drug facilitated sexual assault would be necessary for training campus security but not in providing an awareness program to a fraternity.</a:t>
            </a:r>
          </a:p>
          <a:p>
            <a:pPr eaLnBrk="1" hangingPunct="1">
              <a:spcBef>
                <a:spcPct val="0"/>
              </a:spcBef>
              <a:defRPr/>
            </a:pPr>
            <a:endParaRPr lang="en-US" dirty="0" smtClean="0"/>
          </a:p>
          <a:p>
            <a:pPr>
              <a:defRPr/>
            </a:pPr>
            <a:r>
              <a:rPr lang="en-US" dirty="0" smtClean="0"/>
              <a:t>In working to keep the audience engaged, consider supplementing this powerpoint with additional materials.  Local rape crisis centers have additional resource materials (</a:t>
            </a:r>
            <a:r>
              <a:rPr lang="en-US" i="1" dirty="0" smtClean="0"/>
              <a:t>e.g., Drug-Facilitated Sexual Assault – Are You or Someone You Know in Danger? ; Drugs Used To Facilitate Rape by </a:t>
            </a:r>
            <a:r>
              <a:rPr lang="en-US" i="1" dirty="0" err="1" smtClean="0"/>
              <a:t>Trinka</a:t>
            </a:r>
            <a:r>
              <a:rPr lang="en-US" i="1" dirty="0" smtClean="0"/>
              <a:t> </a:t>
            </a:r>
            <a:r>
              <a:rPr lang="en-US" i="1" dirty="0" err="1" smtClean="0"/>
              <a:t>Porrata</a:t>
            </a:r>
            <a:r>
              <a:rPr lang="en-US" i="1" dirty="0" smtClean="0"/>
              <a:t> (High School Audience) and DFSA – Tough Cases – The Drugs &amp; Overcoming The Challenges-</a:t>
            </a:r>
            <a:r>
              <a:rPr lang="en-US" i="1" dirty="0" err="1" smtClean="0"/>
              <a:t>Trinka</a:t>
            </a:r>
            <a:r>
              <a:rPr lang="en-US" i="1" dirty="0" smtClean="0"/>
              <a:t> </a:t>
            </a:r>
            <a:r>
              <a:rPr lang="en-US" i="1" dirty="0" err="1" smtClean="0"/>
              <a:t>Porrata</a:t>
            </a:r>
            <a:r>
              <a:rPr lang="en-US" i="1" dirty="0" smtClean="0"/>
              <a:t> -2010) </a:t>
            </a:r>
            <a:r>
              <a:rPr lang="en-US" dirty="0" smtClean="0"/>
              <a:t>and can help co-present on this topic.   Additionally, you-tube clips are often available and appropriate to demonstrate how easily drugs can be slipped into an unattended drink.   Please visit www.youtube.com and enter “drug facilitated sexual assault” or related search terms into the search bar.  Since some still use the term “date rape” using these search terms may also be productive.  Please review the videos thoroughly before including them in your presentation and remember to cite the source, even if the only available information is the web address.  Two such videos are included at the end of this presentation and can be inserted where desired.  </a:t>
            </a:r>
          </a:p>
          <a:p>
            <a:pPr>
              <a:defRPr/>
            </a:pPr>
            <a:r>
              <a:rPr lang="en-US" dirty="0" smtClean="0"/>
              <a:t>  </a:t>
            </a:r>
          </a:p>
          <a:p>
            <a:pPr eaLnBrk="1" hangingPunct="1">
              <a:spcBef>
                <a:spcPct val="0"/>
              </a:spcBef>
              <a:defRPr/>
            </a:pPr>
            <a:endParaRPr lang="en-US"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6099E0-8EE0-48DF-8D27-B9C4FCB188DD}"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Diminished capacity is a legal condition in which a person is unable to give consent.  This can be the result of drugs, alcohol, or mental capacity.  This is important to emphasize because activities that the victim consents to, such as consuming alcohol, may precede the drug-facilitated sexual assault.  This does not mean that the victim is culpable in her assault.  The offender took advantage of the diminished capacity of the victim.  </a:t>
            </a:r>
          </a:p>
          <a:p>
            <a:pPr eaLnBrk="1" hangingPunct="1">
              <a:spcBef>
                <a:spcPct val="0"/>
              </a:spcBef>
            </a:pPr>
            <a:endParaRPr lang="en-US" smtClean="0"/>
          </a:p>
          <a:p>
            <a:pPr eaLnBrk="1" hangingPunct="1">
              <a:spcBef>
                <a:spcPct val="0"/>
              </a:spcBef>
            </a:pPr>
            <a:r>
              <a:rPr lang="en-US" smtClean="0"/>
              <a:t>Examples of diminished capacity include:</a:t>
            </a:r>
          </a:p>
          <a:p>
            <a:pPr eaLnBrk="1" hangingPunct="1">
              <a:spcBef>
                <a:spcPct val="0"/>
              </a:spcBef>
            </a:pPr>
            <a:r>
              <a:rPr lang="en-US" smtClean="0"/>
              <a:t>-when they don’t have the intellectual capacity to consent</a:t>
            </a:r>
          </a:p>
          <a:p>
            <a:pPr eaLnBrk="1" hangingPunct="1">
              <a:spcBef>
                <a:spcPct val="0"/>
              </a:spcBef>
            </a:pPr>
            <a:r>
              <a:rPr lang="en-US" smtClean="0"/>
              <a:t>-when someone is asleep, drugged, unconscious</a:t>
            </a:r>
          </a:p>
          <a:p>
            <a:pPr eaLnBrk="1" hangingPunct="1">
              <a:spcBef>
                <a:spcPct val="0"/>
              </a:spcBef>
            </a:pPr>
            <a:endParaRPr lang="en-US" smtClean="0"/>
          </a:p>
          <a:p>
            <a:pPr eaLnBrk="1" hangingPunct="1">
              <a:spcBef>
                <a:spcPct val="0"/>
              </a:spcBef>
            </a:pPr>
            <a:r>
              <a:rPr lang="en-US" smtClean="0"/>
              <a:t>When someone’s capacity is diminished or compromised, they are unable to give ‘informed consent’ to sex.</a:t>
            </a:r>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0B8F7-B244-4EF4-8237-4360A3500A52}"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If someone has voluntarily consumed drugs or alcohol and, upon regaining consciousness, realizes sexual intercourse has occurred, they often blame themselves.   It is important for us to recognize and to convey to them that, in West Virginia, you cannot consent to sex if you are incapacitated.  Taking advantage of someone in an incapacitated conditions is a very common (and planned) tactic used by offenders.    </a:t>
            </a:r>
          </a:p>
          <a:p>
            <a:pPr eaLnBrk="1" hangingPunct="1">
              <a:spcBef>
                <a:spcPct val="0"/>
              </a:spcBef>
            </a:pPr>
            <a:endParaRPr lang="en-US" smtClean="0"/>
          </a:p>
          <a:p>
            <a:pPr eaLnBrk="1" hangingPunct="1">
              <a:spcBef>
                <a:spcPct val="0"/>
              </a:spcBef>
            </a:pPr>
            <a:r>
              <a:rPr lang="en-US" smtClean="0"/>
              <a:t>Simply because a victim of a drug-facilitated sexual assault may experience memory loss does not imply that she will experience an easier recovery than other rape victims.  In fact, her recovery process may be especially difficult because she may never know exactly what the offender(s) did to her.  This fact leaves the victim with a sense of helplessness.  Because she cannot remember what happened, the victim may feel that no one will believe her and that she will be unable to testify in court. </a:t>
            </a:r>
          </a:p>
          <a:p>
            <a:pPr eaLnBrk="1" hangingPunct="1">
              <a:spcBef>
                <a:spcPct val="0"/>
              </a:spcBef>
            </a:pPr>
            <a:endParaRPr lang="en-US" smtClean="0"/>
          </a:p>
          <a:p>
            <a:pPr eaLnBrk="1" hangingPunct="1">
              <a:spcBef>
                <a:spcPct val="0"/>
              </a:spcBef>
            </a:pPr>
            <a:r>
              <a:rPr lang="en-US" smtClean="0"/>
              <a:t>In addition, if the victim voluntarily took drugs/alcohol, she may feel guilt and responsibility for the assault.  All of these facts intensify the symptoms that are associated with rape trauma syndrome and should not be overlooked when caring for the victim.  </a:t>
            </a:r>
          </a:p>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4EEED9-99F3-4D73-BE55-735DAABF5944}"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prevalence of DFSA is difficult to statistically document; many victims don’t come forward.  Some fear being blamed for their assault or facing charges for underage drinking or illegal drug use.  Also, drugs metabolize quickly and clinical detection is difficult after an assault.</a:t>
            </a:r>
          </a:p>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147203-1689-4BC0-929C-749801918C3C}"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Despite hesitance to report such crimes, data from local law enforcement and other sources show rates of drug-facilitated sexual assaults are on the rise!</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BA628F-F91B-49FC-B141-4B914A2C19B6}"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section will address substances commonly used to facilitate sexual assaults, including their physical characteristics (like taste and appearance), their effects on perceptions and cognition, and common street-names.</a:t>
            </a:r>
          </a:p>
          <a:p>
            <a:pPr eaLnBrk="1" hangingPunct="1">
              <a:spcBef>
                <a:spcPct val="0"/>
              </a:spcBef>
            </a:pPr>
            <a:endParaRPr lang="en-US" smtClean="0"/>
          </a:p>
          <a:p>
            <a:pPr eaLnBrk="1" hangingPunct="1">
              <a:spcBef>
                <a:spcPct val="0"/>
              </a:spcBef>
            </a:pPr>
            <a:r>
              <a:rPr lang="en-US" smtClean="0"/>
              <a:t>A useful handout for this section is the “Drug Symptom Matrix” available at http://www.massdre.org/forms/Drug%20Matrix.pdf.  This resource is used by Drug Recognition Expert (DRE) programs to determine what drug a person may have ingested if he or she is unaware.  This chart compares and contrasts the effects and duration times of various substances.  </a:t>
            </a:r>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19F97B-A409-4999-A150-15F0BAD0A1B6}" type="slidenum">
              <a:rPr lang="en-US" smtClean="0"/>
              <a:pPr fontAlgn="base">
                <a:spcBef>
                  <a:spcPct val="0"/>
                </a:spcBef>
                <a:spcAft>
                  <a:spcPct val="0"/>
                </a:spcAft>
                <a:defRPr/>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slide shows a general list of drugs used in drug-facilitated sexual assaults but this section will focus on those which are most commonly used.  </a:t>
            </a:r>
          </a:p>
          <a:p>
            <a:pPr eaLnBrk="1" hangingPunct="1">
              <a:spcBef>
                <a:spcPct val="0"/>
              </a:spcBef>
            </a:pPr>
            <a:endParaRPr lang="en-US" smtClean="0"/>
          </a:p>
          <a:p>
            <a:pPr eaLnBrk="1" hangingPunct="1">
              <a:spcBef>
                <a:spcPct val="0"/>
              </a:spcBef>
            </a:pPr>
            <a:r>
              <a:rPr lang="en-US" smtClean="0">
                <a:solidFill>
                  <a:srgbClr val="FF0000"/>
                </a:solidFill>
              </a:rPr>
              <a:t>Alcohol (60%) – CNS depressant</a:t>
            </a:r>
            <a:br>
              <a:rPr lang="en-US" smtClean="0">
                <a:solidFill>
                  <a:srgbClr val="FF0000"/>
                </a:solidFill>
              </a:rPr>
            </a:br>
            <a:r>
              <a:rPr lang="en-US" smtClean="0">
                <a:solidFill>
                  <a:srgbClr val="FF0000"/>
                </a:solidFill>
              </a:rPr>
              <a:t>Marijuana (30%) - Cannabis</a:t>
            </a:r>
            <a:br>
              <a:rPr lang="en-US" smtClean="0">
                <a:solidFill>
                  <a:srgbClr val="FF0000"/>
                </a:solidFill>
              </a:rPr>
            </a:br>
            <a:r>
              <a:rPr lang="en-US" smtClean="0">
                <a:solidFill>
                  <a:srgbClr val="FF0000"/>
                </a:solidFill>
              </a:rPr>
              <a:t>Benzodiazepines (8%) – CNS depressant</a:t>
            </a:r>
            <a:br>
              <a:rPr lang="en-US" smtClean="0">
                <a:solidFill>
                  <a:srgbClr val="FF0000"/>
                </a:solidFill>
              </a:rPr>
            </a:br>
            <a:r>
              <a:rPr lang="en-US" smtClean="0">
                <a:solidFill>
                  <a:srgbClr val="FF0000"/>
                </a:solidFill>
              </a:rPr>
              <a:t>Cocaine (8%) - CNS stimulant</a:t>
            </a:r>
            <a:br>
              <a:rPr lang="en-US" smtClean="0">
                <a:solidFill>
                  <a:srgbClr val="FF0000"/>
                </a:solidFill>
              </a:rPr>
            </a:br>
            <a:r>
              <a:rPr lang="en-US" smtClean="0">
                <a:solidFill>
                  <a:srgbClr val="FF0000"/>
                </a:solidFill>
              </a:rPr>
              <a:t>Amphetamines (4%) – CNS stimulant</a:t>
            </a:r>
            <a:br>
              <a:rPr lang="en-US" smtClean="0">
                <a:solidFill>
                  <a:srgbClr val="FF0000"/>
                </a:solidFill>
              </a:rPr>
            </a:br>
            <a:endParaRPr lang="en-US" smtClean="0">
              <a:solidFill>
                <a:srgbClr val="FF0000"/>
              </a:solidFill>
            </a:endParaRPr>
          </a:p>
          <a:p>
            <a:pPr eaLnBrk="1" hangingPunct="1">
              <a:spcBef>
                <a:spcPct val="0"/>
              </a:spcBef>
            </a:pPr>
            <a:r>
              <a:rPr lang="en-US" smtClean="0">
                <a:solidFill>
                  <a:srgbClr val="FF0000"/>
                </a:solidFill>
              </a:rPr>
              <a:t>Data provided by </a:t>
            </a:r>
            <a:r>
              <a:rPr lang="en-US" smtClean="0"/>
              <a:t>Patricia M. Speck, DNSc, APN, FNP-BC, DF-IAFN, FAAFS, FAAN Associate Professor and Public Health Nursing Option Coordinator University of Tennessee Health Science Center, College of Nursing from:</a:t>
            </a:r>
          </a:p>
          <a:p>
            <a:r>
              <a:rPr lang="en-US" smtClean="0"/>
              <a:t>ElSohly, MA and Salamone SJ. (1999). Prevalence of drugs used in cases of alleged sexual assault</a:t>
            </a:r>
            <a:r>
              <a:rPr lang="en-US" i="1" smtClean="0"/>
              <a:t>. Journal of Analytical Toxicology</a:t>
            </a:r>
            <a:r>
              <a:rPr lang="en-US" smtClean="0"/>
              <a:t>. May-Jun;23(3):141-6.</a:t>
            </a:r>
          </a:p>
          <a:p>
            <a:endParaRPr lang="en-US" smtClean="0"/>
          </a:p>
          <a:p>
            <a:r>
              <a:rPr lang="en-US" smtClean="0"/>
              <a:t>Hindmarch, I, ElSohly, MA, Gambles, J and Salamone, S. (2001). Forensic urinalysis of drug use in cases of alleged sexual assault. </a:t>
            </a:r>
            <a:r>
              <a:rPr lang="en-US" i="1" smtClean="0"/>
              <a:t>Journal of Clinical Forensic Medicine</a:t>
            </a:r>
            <a:r>
              <a:rPr lang="en-US" smtClean="0"/>
              <a:t>. December (8)4: 197–205.</a:t>
            </a:r>
          </a:p>
          <a:p>
            <a:endParaRPr lang="en-US" smtClean="0"/>
          </a:p>
          <a:p>
            <a:r>
              <a:rPr lang="en-US" smtClean="0"/>
              <a:t>Slaughter, L. (2000). Involvement of drugs in sexual assault. </a:t>
            </a:r>
            <a:r>
              <a:rPr lang="en-US" i="1" smtClean="0"/>
              <a:t>Journal of Reproductive Medicine</a:t>
            </a:r>
            <a:r>
              <a:rPr lang="en-US" smtClean="0"/>
              <a:t>. 45: 425–430</a:t>
            </a:r>
          </a:p>
          <a:p>
            <a:r>
              <a:rPr lang="en-US" smtClean="0"/>
              <a:t> </a:t>
            </a:r>
          </a:p>
          <a:p>
            <a:r>
              <a:rPr lang="en-US" smtClean="0"/>
              <a:t> Jeri D. Ropero Miller, Ph.D. D-ABFT</a:t>
            </a:r>
          </a:p>
          <a:p>
            <a:r>
              <a:rPr lang="en-US" smtClean="0"/>
              <a:t>Senior Research Forensic Scientist</a:t>
            </a:r>
          </a:p>
          <a:p>
            <a:r>
              <a:rPr lang="en-US" smtClean="0"/>
              <a:t>RTI International</a:t>
            </a:r>
          </a:p>
          <a:p>
            <a:r>
              <a:rPr lang="en-US" smtClean="0"/>
              <a:t>Center for Forensic Sciences</a:t>
            </a:r>
          </a:p>
          <a:p>
            <a:r>
              <a:rPr lang="en-US" smtClean="0"/>
              <a:t> 3040 Cornwallis Road; Bldg. 7 Rm. 211</a:t>
            </a:r>
          </a:p>
          <a:p>
            <a:r>
              <a:rPr lang="en-US" smtClean="0"/>
              <a:t>Research Triangle Park, NC 27709</a:t>
            </a:r>
          </a:p>
          <a:p>
            <a:r>
              <a:rPr lang="en-US" smtClean="0"/>
              <a:t>Websites: </a:t>
            </a:r>
            <a:r>
              <a:rPr lang="en-US" b="1" u="sng" smtClean="0">
                <a:hlinkClick r:id="rId3"/>
              </a:rPr>
              <a:t>www.rti.org</a:t>
            </a:r>
            <a:r>
              <a:rPr lang="en-US" b="1" smtClean="0"/>
              <a:t> │ </a:t>
            </a:r>
            <a:r>
              <a:rPr lang="en-US" b="1" u="sng" smtClean="0">
                <a:hlinkClick r:id="rId4"/>
              </a:rPr>
              <a:t>www.forensicCOE.org</a:t>
            </a:r>
            <a:r>
              <a:rPr lang="en-US" b="1" smtClean="0"/>
              <a:t> │www.forensiced.org │www.forensicdb.org</a:t>
            </a:r>
            <a:endParaRPr lang="en-US" smtClean="0"/>
          </a:p>
          <a:p>
            <a:r>
              <a:rPr lang="en-US" smtClean="0"/>
              <a:t> </a:t>
            </a:r>
          </a:p>
          <a:p>
            <a:r>
              <a:rPr lang="en-US" smtClean="0"/>
              <a:t> </a:t>
            </a:r>
          </a:p>
          <a:p>
            <a:pPr eaLnBrk="1" hangingPunct="1">
              <a:spcBef>
                <a:spcPct val="0"/>
              </a:spcBef>
            </a:pPr>
            <a:endParaRPr lang="en-US" smtClean="0">
              <a:solidFill>
                <a:srgbClr val="FF0000"/>
              </a:solidFill>
            </a:endParaRPr>
          </a:p>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D0D22D-2055-4F24-AA6F-38A4521A67A9}"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Alcohol is the most commonly used chemical in sexual assaults but may not be widely recognized as such because the use is prevalent and is most often consensual.  Its use is especially widespread in social contexts, college environs, and nightclubs.  Alcohol reduces judgment capacity, reasoning, physical ability to resist assaults, and can cause blackouts.</a:t>
            </a:r>
          </a:p>
          <a:p>
            <a:pPr eaLnBrk="1" hangingPunct="1">
              <a:spcBef>
                <a:spcPct val="0"/>
              </a:spcBef>
            </a:pPr>
            <a:endParaRPr lang="en-US" smtClean="0"/>
          </a:p>
          <a:p>
            <a:pPr eaLnBrk="1" hangingPunct="1">
              <a:spcBef>
                <a:spcPct val="0"/>
              </a:spcBef>
            </a:pPr>
            <a:r>
              <a:rPr lang="en-US" smtClean="0"/>
              <a:t>Again, alcohol and other drugs do not </a:t>
            </a:r>
            <a:r>
              <a:rPr lang="en-US" u="sng" smtClean="0"/>
              <a:t>cause</a:t>
            </a:r>
            <a:r>
              <a:rPr lang="en-US" smtClean="0"/>
              <a:t> sexual assault.  They can, however, impact the victim’s capacity to consent.</a:t>
            </a:r>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3AF9A9-CF9A-44C3-BA1E-4919609A549F}"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GHB is an illegal drug (outside of strict medical uses such as anesthesia) that can be manufactured using a variety of commonly found household items.  It is used recreationally as a “club drug” and is common in dance and rave scenes.  It is also used as a performance-enhancing drug among athletes.  It can be found in powder and liquid forms with a distinctive bitter and/or salty taste.  </a:t>
            </a:r>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72AAD6-9301-46CE-9B35-EAA69F237158}"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GHB has a variety of street names.</a:t>
            </a:r>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C0188E-4330-4925-8798-238223DD1D6E}"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effects of GHB can vary by individual and dosage.  The effects of low doses can feel like a stimulant and have aphrodisiac effects (increasing sexual desire).  At higher doses, it causes sedation, drowsiness, impaired mobility and possibly unconsciousness. The drug has been linked to comas and death.  Accurately detecting the drug in toxicology analyses is difficult as the drug metabolizes quickly, so time is crucial! </a:t>
            </a:r>
          </a:p>
          <a:p>
            <a:pPr eaLnBrk="1" hangingPunct="1">
              <a:spcBef>
                <a:spcPct val="0"/>
              </a:spcBef>
            </a:pPr>
            <a:endParaRPr lang="en-US" smtClean="0"/>
          </a:p>
          <a:p>
            <a:pPr eaLnBrk="1" hangingPunct="1">
              <a:spcBef>
                <a:spcPct val="0"/>
              </a:spcBef>
            </a:pPr>
            <a:r>
              <a:rPr lang="en-US" smtClean="0"/>
              <a:t>GHB can be a very dangerous drug.  Because it must be “manufactured” by amateur chemists, the chemical makeup and potency are not often known.  It is also easy to overdose.  Overdose victims have suffered severe mental and physical complications such as coma, death, and persistent vegetative states.  </a:t>
            </a:r>
          </a:p>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826C14-EC2C-4A8B-B85E-A21490ABA3E2}"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This module will address the following aspects of drug-facilitated sexual assaults (DFSAs):</a:t>
            </a:r>
          </a:p>
          <a:p>
            <a:pPr marL="228600" indent="-228600" eaLnBrk="1" fontAlgn="auto" hangingPunct="1">
              <a:spcBef>
                <a:spcPts val="0"/>
              </a:spcBef>
              <a:spcAft>
                <a:spcPts val="0"/>
              </a:spcAft>
              <a:buFontTx/>
              <a:buAutoNum type="arabicParenR"/>
              <a:defRPr/>
            </a:pPr>
            <a:r>
              <a:rPr lang="en-US" dirty="0" smtClean="0"/>
              <a:t>Overview of the problem of DFSA </a:t>
            </a:r>
          </a:p>
          <a:p>
            <a:pPr marL="228600" indent="-228600" eaLnBrk="1" fontAlgn="auto" hangingPunct="1">
              <a:spcBef>
                <a:spcPts val="0"/>
              </a:spcBef>
              <a:spcAft>
                <a:spcPts val="0"/>
              </a:spcAft>
              <a:buFontTx/>
              <a:buAutoNum type="arabicParenR"/>
              <a:defRPr/>
            </a:pPr>
            <a:r>
              <a:rPr lang="en-US" dirty="0" smtClean="0"/>
              <a:t>Review of substances commonly used to commit DFSAs</a:t>
            </a:r>
          </a:p>
          <a:p>
            <a:pPr marL="228600" indent="-228600" eaLnBrk="1" fontAlgn="auto" hangingPunct="1">
              <a:spcBef>
                <a:spcPts val="0"/>
              </a:spcBef>
              <a:spcAft>
                <a:spcPts val="0"/>
              </a:spcAft>
              <a:buFontTx/>
              <a:buAutoNum type="arabicParenR"/>
              <a:defRPr/>
            </a:pPr>
            <a:r>
              <a:rPr lang="en-US" dirty="0" smtClean="0"/>
              <a:t>Responding to DFSAs</a:t>
            </a:r>
          </a:p>
          <a:p>
            <a:pPr marL="228600" indent="-228600" eaLnBrk="1" fontAlgn="auto" hangingPunct="1">
              <a:spcBef>
                <a:spcPts val="0"/>
              </a:spcBef>
              <a:spcAft>
                <a:spcPts val="0"/>
              </a:spcAft>
              <a:buFontTx/>
              <a:buAutoNum type="arabicParenR"/>
              <a:defRPr/>
            </a:pPr>
            <a:r>
              <a:rPr lang="en-US" dirty="0" smtClean="0"/>
              <a:t>Ways to prevent DFSA</a:t>
            </a:r>
          </a:p>
          <a:p>
            <a:pPr marL="228600" indent="-228600" eaLnBrk="1" fontAlgn="auto" hangingPunct="1">
              <a:spcBef>
                <a:spcPts val="0"/>
              </a:spcBef>
              <a:spcAft>
                <a:spcPts val="0"/>
              </a:spcAft>
              <a:defRPr/>
            </a:pPr>
            <a:endParaRPr lang="en-US" dirty="0"/>
          </a:p>
          <a:p>
            <a:pPr marL="228600" indent="-228600" eaLnBrk="1" fontAlgn="auto" hangingPunct="1">
              <a:spcBef>
                <a:spcPts val="0"/>
              </a:spcBef>
              <a:spcAft>
                <a:spcPts val="0"/>
              </a:spcAft>
              <a:defRPr/>
            </a:pPr>
            <a:endParaRPr lang="en-US" dirty="0"/>
          </a:p>
          <a:p>
            <a:pPr>
              <a:defRPr/>
            </a:pPr>
            <a:r>
              <a:rPr lang="en-US" dirty="0" smtClean="0"/>
              <a:t>Note:  If you are using this powerpoint to train law enforcement officers, it is suggested that you contact the WVSP Forensic Laboratory Crime Lab at 304 746-2100 to confirm that any toxicology evidence you are submitting for analysis is still to be sent directly to the WVSP Forensic Laboratory. </a:t>
            </a:r>
          </a:p>
          <a:p>
            <a:pPr marL="228600" indent="-228600" eaLnBrk="1" fontAlgn="auto" hangingPunct="1">
              <a:spcBef>
                <a:spcPts val="0"/>
              </a:spcBef>
              <a:spcAft>
                <a:spcPts val="0"/>
              </a:spcAft>
              <a:defRPr/>
            </a:pPr>
            <a:endParaRPr lang="en-US" dirty="0"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77F36F-AAC3-474A-9F6B-974DD95F18DC}"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Pharmacologically similar to GHB and sold as a dietary supplement or industrial cleaner, GBL becomes twice as potent as GHB when it is metabolized by the body.  Like GHB, it has a strong bitter taste that can be masked.  </a:t>
            </a:r>
          </a:p>
        </p:txBody>
      </p:sp>
      <p:sp>
        <p:nvSpPr>
          <p:cNvPr id="72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8E7514-E204-49C4-AF97-719AFA5F0968}"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Some people may act normally but will have no memory of the event.  This makes it difficult for friends to tell if someone has been drugged.  Acting normally but later disclosing no memory of events may be an indication of a DFSA and may indicate drugging with GBL.  With all drugs, reaction is highly variable from person to person.</a:t>
            </a:r>
          </a:p>
          <a:p>
            <a:pPr eaLnBrk="1" hangingPunct="1">
              <a:spcBef>
                <a:spcPct val="0"/>
              </a:spcBef>
            </a:pPr>
            <a:endParaRPr lang="en-US"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542C3D-5ECF-44E6-9D2B-DCACEB19AE3F}"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Class of prescription drugs used to treat anxiety and insomnia.  Pills of a variety of appearances that can be crushed and mixed with drinks. Brand names include: Valium, Xanax, Rohypnol, ProSom, Ativan, and others.  Benzodiazepines cause intense relaxation, fatigue, and memory loss.</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D5700-3679-44C2-A89F-666BA47D19C8}"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Rohypnol (‘ro-hip-noll’) is a benzodiazepine that was one of the first most commonly known drugs of sexual assault.  It is a small white tablet but a new manufacturing formula causes color changes in liquids in which it is dissolved.  This may diminish its usefulness as a drug of sexual assault but the color change may be masked in dark-colored drinks.</a:t>
            </a:r>
          </a:p>
          <a:p>
            <a:pPr eaLnBrk="1" hangingPunct="1">
              <a:spcBef>
                <a:spcPct val="0"/>
              </a:spcBef>
            </a:pPr>
            <a:endParaRPr lang="en-US" smtClean="0"/>
          </a:p>
          <a:p>
            <a:pPr eaLnBrk="1" hangingPunct="1">
              <a:spcBef>
                <a:spcPct val="0"/>
              </a:spcBef>
            </a:pPr>
            <a:r>
              <a:rPr lang="en-US" smtClean="0"/>
              <a:t>Rohypnol is also known as:</a:t>
            </a:r>
            <a:r>
              <a:rPr lang="en-US" u="sng" smtClean="0"/>
              <a:t> </a:t>
            </a:r>
          </a:p>
          <a:p>
            <a:pPr eaLnBrk="1" hangingPunct="1">
              <a:spcBef>
                <a:spcPct val="0"/>
              </a:spcBef>
            </a:pPr>
            <a:r>
              <a:rPr lang="en-US" smtClean="0"/>
              <a:t>Roofies, Roach, The Forget Pill, Mexican Valium, Rip, and others…</a:t>
            </a:r>
          </a:p>
          <a:p>
            <a:pPr eaLnBrk="1" hangingPunct="1">
              <a:spcBef>
                <a:spcPct val="0"/>
              </a:spcBef>
            </a:pPr>
            <a:endParaRPr lang="en-US" smtClean="0"/>
          </a:p>
        </p:txBody>
      </p:sp>
      <p:sp>
        <p:nvSpPr>
          <p:cNvPr id="75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9510A1F-5350-4AC7-BBC5-CC24C9B01573}"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drugs are commonly known as “date rape” drugs because of their prevalent use in drug-facilitated sexual assaults. Alcohol increases effects of GHB, GBL, Rohypnol, and other benzodiazepines.  These drugs are also favored in DFSAs because of the combined impact of sedative effects and memory impairment.  Also, traces of these drugs leave the body very quickly which diminishes the chances of detection</a:t>
            </a:r>
          </a:p>
          <a:p>
            <a:pPr lvl="1" eaLnBrk="1" hangingPunct="1">
              <a:spcBef>
                <a:spcPct val="0"/>
              </a:spcBef>
            </a:pPr>
            <a:r>
              <a:rPr lang="en-US" smtClean="0"/>
              <a:t>Rohypnol-leaves in 36-72 hours</a:t>
            </a:r>
          </a:p>
          <a:p>
            <a:pPr lvl="1" eaLnBrk="1" hangingPunct="1">
              <a:spcBef>
                <a:spcPct val="0"/>
              </a:spcBef>
            </a:pPr>
            <a:r>
              <a:rPr lang="en-US" smtClean="0"/>
              <a:t>GHB leaves in 10-12 hours</a:t>
            </a:r>
          </a:p>
          <a:p>
            <a:pPr lvl="1" eaLnBrk="1" hangingPunct="1">
              <a:spcBef>
                <a:spcPct val="0"/>
              </a:spcBef>
            </a:pPr>
            <a:r>
              <a:rPr lang="en-US" smtClean="0"/>
              <a:t>GLB leaves urinary system within 6 hours and blood within 24 hours</a:t>
            </a:r>
          </a:p>
          <a:p>
            <a:pPr eaLnBrk="1" hangingPunct="1">
              <a:spcBef>
                <a:spcPct val="0"/>
              </a:spcBef>
            </a:pPr>
            <a:endParaRPr lang="en-US" smtClean="0"/>
          </a:p>
        </p:txBody>
      </p:sp>
      <p:sp>
        <p:nvSpPr>
          <p:cNvPr id="768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C1A1D8-2D7E-4611-A1FF-FCDCEF2518C7}"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Ketamine is an anesthetic that is manufactured as a clear liquid (as shown) and commonly used in veterinary medicine (though it is also used with humans).  It can be cooked in a conventional oven to dry the liquid and produce a white powder.  It has stimulant, hallucinogenic, and hypnotic properties that are variable with the person and the dose.  It is especially dangerous when mixed with alcohol because the combined effect has a strong negative effect on breathing and heart rate and coma can result relatively easily.  </a:t>
            </a:r>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2B5CE0-E366-447B-A935-8DCB6BF880AD}"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Ketamine is known by a number of street names.  Ketamine in white powder form is shown.  </a:t>
            </a:r>
          </a:p>
        </p:txBody>
      </p:sp>
      <p:sp>
        <p:nvSpPr>
          <p:cNvPr id="788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5852203-AD34-497D-A49B-F8C733901CA6}" type="slidenum">
              <a:rPr lang="en-US" smtClean="0"/>
              <a:pPr fontAlgn="base">
                <a:spcBef>
                  <a:spcPct val="0"/>
                </a:spcBef>
                <a:spcAft>
                  <a:spcPct val="0"/>
                </a:spcAft>
                <a:defRPr/>
              </a:pPr>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Again, a variety of perceptive and cognitive effects are reported and are highly variable among different people and different doses of the drug.  </a:t>
            </a:r>
          </a:p>
        </p:txBody>
      </p:sp>
      <p:sp>
        <p:nvSpPr>
          <p:cNvPr id="798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9C5C52-5AA5-4F1A-ABDF-1ED5E7FF4576}" type="slidenum">
              <a:rPr lang="en-US" smtClean="0"/>
              <a:pPr fontAlgn="base">
                <a:spcBef>
                  <a:spcPct val="0"/>
                </a:spcBef>
                <a:spcAft>
                  <a:spcPct val="0"/>
                </a:spcAft>
                <a:defRPr/>
              </a:pPr>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Ecstasy is widely found in club and college environments.  It is illegal and not produced for pharmacological use but can be manufactured using a variety of household items.  It is often “cut” with other drugs like cocaine and/or prescription stimulants like Adderall.  It is most often found in pill-form but is also made in powder or liquid form.  It has a strong effect on the sexual drive, interpersonal communication, and also reduces a person’s sense of danger.    </a:t>
            </a:r>
          </a:p>
        </p:txBody>
      </p:sp>
      <p:sp>
        <p:nvSpPr>
          <p:cNvPr id="809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82E96D-F513-44CC-A524-DD87F02A2124}"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Typical of ecstasy pills are the unusual stamps or inscriptions on colorful pills as shown above.  Ecstasy is known by a number of street names.  </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81EA42-B492-4BD9-9FBB-1A0F6091F0C8}"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Research shows that gender is often a factor in crimes of sexual violence: offenders are most commonly men and victims are most commonly women.  However, there are victims who are men and offenders who are women.  We recognize this and support all victims of sexual  offenses. Discussions, policy, and understanding about sexual violence should reflect the  variability that can exist in these crimes and to support all victims, regardless of their gender.  For ease of communication, female pronouns are commonly used when referring to victims and male pronouns when referring to offenders.  Again, this does not indicate an exclusive concern for female victims of sexual violence.</a:t>
            </a:r>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D5DEE4-0DBE-46FD-ADC5-A25B982B48D1}"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physical effects of ecstasy are listed above.  As a stimulant, it has a strong effect on blood pressure, heart rate, respiration, and cognition.  It is commonly known for its aphrodisiac effects, increasing sexual desire and reducing sexual inhibitions.  </a:t>
            </a:r>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11E444-8BB6-48E9-9C24-C1AB33462FC9}"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section will first focus on how to assist someone who has been a victim of a drug-facilitated sexual assault.</a:t>
            </a:r>
          </a:p>
        </p:txBody>
      </p:sp>
      <p:sp>
        <p:nvSpPr>
          <p:cNvPr id="839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AC43DF-4C74-4D3A-BFF6-6C8EE49D3FEC}"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The following scenario helps to illustrate a chain of events that can lead to a drug-facilitated sexual assault.  We will read the scenario together and then spend a short time discussing common questions/issues that bystanders often confront.  [READ THE SCENARIO ON THIS SLIDE].  </a:t>
            </a:r>
          </a:p>
          <a:p>
            <a:pPr>
              <a:defRPr/>
            </a:pPr>
            <a:endParaRPr lang="en-US" dirty="0" smtClean="0"/>
          </a:p>
          <a:p>
            <a:pPr>
              <a:defRPr/>
            </a:pPr>
            <a:r>
              <a:rPr lang="en-US" dirty="0" smtClean="0"/>
              <a:t>Put yourself in the scenario – watching what is happening.  We call such a person a ‘bystander.’  Bystanders may have some of the following thoughts and questions:</a:t>
            </a:r>
          </a:p>
          <a:p>
            <a:pPr>
              <a:defRPr/>
            </a:pPr>
            <a:r>
              <a:rPr lang="en-US" dirty="0" smtClean="0"/>
              <a:t>Is this any of my business? Guys and girls who are drinking hook up all the time.....Then again, she looks really drunk. Maybe she’s not in a position to make a good decision.....She can’t even walk.</a:t>
            </a:r>
          </a:p>
          <a:p>
            <a:pPr>
              <a:defRPr/>
            </a:pPr>
            <a:r>
              <a:rPr lang="en-US" dirty="0" smtClean="0"/>
              <a:t>What about him? Has he been drinking? Is he planning to drive? Should I just  ignore that?  I’ve heard that a lot of rapes involve drugs and  alcohol.  Could this be one of those situations?  But what if I’m overreacting? I don’t even know Todd that well. Will Amy even listen to me if I try to intervene?  But if I don’t do something, I might be letting her down. She could be headed for trouble.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495A3C7C-274B-4BA5-AE74-B122807CA957}"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a:defRPr/>
            </a:pPr>
            <a:r>
              <a:rPr lang="en-US" dirty="0" smtClean="0"/>
              <a:t>[PLEASE READ THE SCENARIO ON THIS SLIDE] </a:t>
            </a:r>
          </a:p>
          <a:p>
            <a:pPr>
              <a:defRPr/>
            </a:pPr>
            <a:endParaRPr lang="en-US" dirty="0" smtClean="0"/>
          </a:p>
          <a:p>
            <a:pPr>
              <a:defRPr/>
            </a:pPr>
            <a:r>
              <a:rPr lang="en-US" dirty="0" smtClean="0"/>
              <a:t>What should a bystander do in this situation? </a:t>
            </a:r>
          </a:p>
          <a:p>
            <a:pPr>
              <a:defRPr/>
            </a:pPr>
            <a:endParaRPr lang="en-US" dirty="0" smtClean="0"/>
          </a:p>
          <a:p>
            <a:pPr>
              <a:defRPr/>
            </a:pPr>
            <a:r>
              <a:rPr lang="en-US" dirty="0" smtClean="0"/>
              <a:t>[Allow the audience to give responses]</a:t>
            </a:r>
          </a:p>
          <a:p>
            <a:pPr>
              <a:defRPr/>
            </a:pPr>
            <a:endParaRPr lang="en-US" dirty="0" smtClean="0"/>
          </a:p>
          <a:p>
            <a:pPr>
              <a:defRPr/>
            </a:pPr>
            <a:r>
              <a:rPr lang="en-US" dirty="0" smtClean="0"/>
              <a:t> Possible responses could be……</a:t>
            </a:r>
          </a:p>
          <a:p>
            <a:pPr>
              <a:defRPr/>
            </a:pPr>
            <a:r>
              <a:rPr lang="en-US" dirty="0" smtClean="0"/>
              <a:t>1. Do nothing. It’s really none of my business.</a:t>
            </a:r>
          </a:p>
          <a:p>
            <a:pPr>
              <a:defRPr/>
            </a:pPr>
            <a:r>
              <a:rPr lang="en-US" dirty="0" smtClean="0"/>
              <a:t>2. Try to get Todd to leave Amy alone. </a:t>
            </a:r>
          </a:p>
          <a:p>
            <a:pPr>
              <a:defRPr/>
            </a:pPr>
            <a:r>
              <a:rPr lang="en-US" dirty="0" smtClean="0"/>
              <a:t>3. Don’t let Amy leave with Todd.</a:t>
            </a:r>
          </a:p>
          <a:p>
            <a:pPr>
              <a:defRPr/>
            </a:pPr>
            <a:r>
              <a:rPr lang="en-US" dirty="0" smtClean="0"/>
              <a:t>4. Find some of her friends and try to convince them to get her home safely.</a:t>
            </a:r>
          </a:p>
          <a:p>
            <a:pPr>
              <a:defRPr/>
            </a:pPr>
            <a:r>
              <a:rPr lang="en-US" dirty="0" smtClean="0"/>
              <a:t>5. Talk to Amy.  See how she’s feeling and if she wants help getting home.</a:t>
            </a:r>
          </a:p>
          <a:p>
            <a:pPr>
              <a:defRPr/>
            </a:pPr>
            <a:r>
              <a:rPr lang="en-US" dirty="0" smtClean="0"/>
              <a:t>6. Do whatever I have to do to be sure Amy’s okay and doesn’t leave with Todd.</a:t>
            </a:r>
          </a:p>
          <a:p>
            <a:pPr>
              <a:defRPr/>
            </a:pPr>
            <a:r>
              <a:rPr lang="en-US" dirty="0" smtClean="0"/>
              <a:t>7. Find some friends and ask them to help me confront Todd and tell him you’re not going to let Amy leave with him.</a:t>
            </a:r>
          </a:p>
          <a:p>
            <a:pPr>
              <a:defRPr/>
            </a:pPr>
            <a:endParaRPr lang="en-US" dirty="0" smtClean="0"/>
          </a:p>
          <a:p>
            <a:pPr>
              <a:defRPr/>
            </a:pPr>
            <a:r>
              <a:rPr lang="en-US" dirty="0" smtClean="0"/>
              <a:t>This is certainly the “business” of any bystander.  The potential victim of drug-facilitated sexual assault is often selected because of an inability to resist.  Therefore, it is imperative that those who can step in and prevent the sexual assault do so.   There is a difference between “hooking up” after both partners have consumed alcohol and drug-facilitated sexual assault.  In the latter, the aggressor preys on the victim’s intoxicated state.  The victim is unable to consent; there is a clear imbalance of power and the perpetrator consciously exploits the intoxicated state of the victim.  It may be difficult to understand the dynamics of the particular situation or the intentions of either party but it is much better to err on the side of caution and assume the worst case scenario.  Therefore, bystanders should try to take action whenever there is any chance that the intoxicated partner may be victimized.  </a:t>
            </a:r>
          </a:p>
          <a:p>
            <a:pPr>
              <a:defRPr/>
            </a:pPr>
            <a:endParaRPr lang="en-US" dirty="0" smtClean="0"/>
          </a:p>
          <a:p>
            <a:pPr>
              <a:defRPr/>
            </a:pPr>
            <a:endParaRPr lang="en-US" dirty="0" smtClean="0"/>
          </a:p>
          <a:p>
            <a:pPr>
              <a:defRPr/>
            </a:pPr>
            <a:endParaRPr lang="en-US"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7029455F-5703-43D5-A0E0-E86F945CF268}"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Remember that, according to WV Code, it is illegal to have sexual intercourse with a person who is “mentally incapacitated” or “mentally defective” as the person is unable to give consent.  In this case, Amy is an example of a person who is “mentally incapacitated” at the time of the assault.  She is unconscious and has no way of consenting to sexual activity.  </a:t>
            </a:r>
          </a:p>
          <a:p>
            <a:endParaRPr lang="en-US" smtClean="0"/>
          </a:p>
          <a:p>
            <a:r>
              <a:rPr lang="en-US" smtClean="0"/>
              <a:t>This is not a case of drunk sex.  It is rape.</a:t>
            </a:r>
          </a:p>
        </p:txBody>
      </p:sp>
      <p:sp>
        <p:nvSpPr>
          <p:cNvPr id="4" name="Slide Number Placeholder 3"/>
          <p:cNvSpPr>
            <a:spLocks noGrp="1"/>
          </p:cNvSpPr>
          <p:nvPr>
            <p:ph type="sldNum" sz="quarter" idx="5"/>
          </p:nvPr>
        </p:nvSpPr>
        <p:spPr/>
        <p:txBody>
          <a:bodyPr/>
          <a:lstStyle/>
          <a:p>
            <a:pPr>
              <a:defRPr/>
            </a:pPr>
            <a:fld id="{D2E59374-1D08-4E9E-B300-E66609174CD7}"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Let’s now move from what happened in the scenario and focus on how to approach an investigation of such a crime.  Investigators should consider (read slide).</a:t>
            </a:r>
          </a:p>
          <a:p>
            <a:endParaRPr lang="en-US" smtClean="0"/>
          </a:p>
          <a:p>
            <a:r>
              <a:rPr lang="en-US" smtClean="0"/>
              <a:t>Note:  When reviewing these questions, try to engage the audience with additional probing questions like ‘Why would that be important?’ or ‘How could that be an indication that the victim was incapacitated?’   Ask if there are other signs that might be present to indicate that the victim was drunk.</a:t>
            </a:r>
          </a:p>
        </p:txBody>
      </p:sp>
      <p:sp>
        <p:nvSpPr>
          <p:cNvPr id="4" name="Slide Number Placeholder 3"/>
          <p:cNvSpPr>
            <a:spLocks noGrp="1"/>
          </p:cNvSpPr>
          <p:nvPr>
            <p:ph type="sldNum" sz="quarter" idx="5"/>
          </p:nvPr>
        </p:nvSpPr>
        <p:spPr/>
        <p:txBody>
          <a:bodyPr/>
          <a:lstStyle/>
          <a:p>
            <a:pPr>
              <a:defRPr/>
            </a:pPr>
            <a:fld id="{CEC8512C-E74E-4051-BADC-7ED5CB76408C}"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she told anyone about the incident (such as the resident assistant), what was her emotional state when she disclosed (e.g., distraught, seemed confused)?</a:t>
            </a:r>
          </a:p>
        </p:txBody>
      </p:sp>
      <p:sp>
        <p:nvSpPr>
          <p:cNvPr id="4" name="Slide Number Placeholder 3"/>
          <p:cNvSpPr>
            <a:spLocks noGrp="1"/>
          </p:cNvSpPr>
          <p:nvPr>
            <p:ph type="sldNum" sz="quarter" idx="5"/>
          </p:nvPr>
        </p:nvSpPr>
        <p:spPr/>
        <p:txBody>
          <a:bodyPr/>
          <a:lstStyle/>
          <a:p>
            <a:pPr>
              <a:defRPr/>
            </a:pPr>
            <a:fld id="{26C09225-4839-4265-B175-81AA27AD219E}"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If the alleged offender took the victim back to a dorm or apartment, someone else could have helped transport the victim, may have overheard an interaction or even witnessed the offender carrying the victim.</a:t>
            </a:r>
          </a:p>
        </p:txBody>
      </p:sp>
      <p:sp>
        <p:nvSpPr>
          <p:cNvPr id="4" name="Slide Number Placeholder 3"/>
          <p:cNvSpPr>
            <a:spLocks noGrp="1"/>
          </p:cNvSpPr>
          <p:nvPr>
            <p:ph type="sldNum" sz="quarter" idx="5"/>
          </p:nvPr>
        </p:nvSpPr>
        <p:spPr/>
        <p:txBody>
          <a:bodyPr/>
          <a:lstStyle/>
          <a:p>
            <a:pPr>
              <a:defRPr/>
            </a:pPr>
            <a:fld id="{E2E27DB3-3FD9-448C-8AB1-06944F5BEBF1}" type="slidenum">
              <a:rPr lang="en-US" smtClean="0"/>
              <a:pPr>
                <a:defRPr/>
              </a:pPr>
              <a:t>39</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p:txBody>
          <a:bodyPr/>
          <a:lstStyle/>
          <a:p>
            <a:pPr>
              <a:defRPr/>
            </a:pPr>
            <a:fld id="{00BB7239-EBCC-4E75-B911-4149B70951F4}" type="slidenum">
              <a:rPr lang="en-US" smtClean="0"/>
              <a:pPr>
                <a:defRPr/>
              </a:pPr>
              <a:t>40</a:t>
            </a:fld>
            <a:endParaRPr lang="en-US" smtClean="0"/>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Several studies have been conducted with  convicted rapists.  What they found was a general pattern used by offenders:</a:t>
            </a:r>
          </a:p>
          <a:p>
            <a:r>
              <a:rPr lang="en-US" smtClean="0"/>
              <a:t>-selecting and targeting certain women</a:t>
            </a:r>
          </a:p>
          <a:p>
            <a:r>
              <a:rPr lang="en-US" smtClean="0"/>
              <a:t>-watching them for a period of time</a:t>
            </a:r>
          </a:p>
          <a:p>
            <a:r>
              <a:rPr lang="en-US" smtClean="0"/>
              <a:t>-waiting for or creating an opportunity for when the women was vulnerable</a:t>
            </a:r>
          </a:p>
          <a:p>
            <a:endParaRPr lang="en-US" smtClean="0"/>
          </a:p>
          <a:p>
            <a:r>
              <a:rPr lang="en-US" smtClean="0"/>
              <a:t>Do you see behaviors on that list that show premeditation?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p:txBody>
          <a:bodyPr/>
          <a:lstStyle/>
          <a:p>
            <a:pPr>
              <a:defRPr/>
            </a:pPr>
            <a:fld id="{1C925007-1DD3-4548-83A6-C3FB38CA49C7}" type="slidenum">
              <a:rPr lang="en-US" smtClean="0"/>
              <a:pPr>
                <a:defRPr/>
              </a:pPr>
              <a:t>41</a:t>
            </a:fld>
            <a:endParaRPr lang="en-US" smtClean="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Note:   if possible, show this 6 minute video;  all of the state’s rape crisis centers have copies.</a:t>
            </a:r>
          </a:p>
          <a:p>
            <a:r>
              <a:rPr lang="en-US" smtClean="0"/>
              <a:t>This video is a re-creation of an interview Dr. David Lisak conducted with a self-confessed rapist.  It gives insight into the process a rapist uses to select his victim and plan the attack. Because it is descriptive, encourage any survivors in the room to use self-care – to step out or just shut down for a few minutes.</a:t>
            </a:r>
          </a:p>
          <a:p>
            <a:endParaRPr lang="en-US" smtClean="0"/>
          </a:p>
          <a:p>
            <a:r>
              <a:rPr lang="en-US" smtClean="0"/>
              <a:t>Show video.  Video info: The re-enactment in this video is excerpted from a video/workbook curriculum that can be obtained for $15 from:</a:t>
            </a:r>
          </a:p>
          <a:p>
            <a:r>
              <a:rPr lang="en-US" smtClean="0"/>
              <a:t>National Judicial Education Program</a:t>
            </a:r>
          </a:p>
          <a:p>
            <a:r>
              <a:rPr lang="en-US" smtClean="0"/>
              <a:t>www.legalmomentum.org</a:t>
            </a:r>
          </a:p>
          <a:p>
            <a:endParaRPr lang="en-US" smtClean="0"/>
          </a:p>
          <a:p>
            <a:r>
              <a:rPr lang="en-US" smtClean="0"/>
              <a:t>Ask the group this question  What do you think:  Do you have Franks in your community?  Do you think Frank quit offending when he graduated from college?</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section will address the basic issues and trends related to drug-facilitated sexual assaults.</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38A395-3946-4021-AB82-7A760054501F}"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0BA7887A-8512-42F6-809D-DE0D4AE200B8}" type="slidenum">
              <a:rPr lang="en-US" smtClean="0"/>
              <a:pPr>
                <a:defRPr/>
              </a:pPr>
              <a:t>42</a:t>
            </a:fld>
            <a:endParaRPr lang="en-US" smtClean="0"/>
          </a:p>
        </p:txBody>
      </p:sp>
      <p:sp>
        <p:nvSpPr>
          <p:cNvPr id="1177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0" dirty="0" smtClean="0"/>
              <a:t>Review the slide.</a:t>
            </a:r>
          </a:p>
          <a:p>
            <a:endParaRPr lang="en-US" b="0" dirty="0" smtClean="0"/>
          </a:p>
          <a:p>
            <a:r>
              <a:rPr lang="en-US" b="0" dirty="0" smtClean="0"/>
              <a:t>In the video, how did Frank premeditate the assault?  (selected and groomed the victim for several days)</a:t>
            </a:r>
          </a:p>
          <a:p>
            <a:r>
              <a:rPr lang="en-US" b="0" dirty="0" smtClean="0"/>
              <a:t>How did he increase the violence ?(based on the struggle)</a:t>
            </a:r>
          </a:p>
          <a:p>
            <a:endParaRPr lang="en-US" b="1"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p:txBody>
          <a:bodyPr/>
          <a:lstStyle/>
          <a:p>
            <a:pPr>
              <a:defRPr/>
            </a:pPr>
            <a:fld id="{270C8457-911A-46E2-AA7D-76D9AFE67B9D}" type="slidenum">
              <a:rPr lang="en-US" smtClean="0"/>
              <a:pPr>
                <a:defRPr/>
              </a:pPr>
              <a:t>43</a:t>
            </a:fld>
            <a:endParaRPr lang="en-US" smtClean="0"/>
          </a:p>
        </p:txBody>
      </p:sp>
      <p:sp>
        <p:nvSpPr>
          <p:cNvPr id="1187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878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Statistics show that rapists have about 6 victims each </a:t>
            </a:r>
            <a:r>
              <a:rPr lang="en-US" i="1" smtClean="0"/>
              <a:t>(Repeat Rape and  Multiple Offending Among Undetected Rapists, </a:t>
            </a:r>
            <a:r>
              <a:rPr lang="en-US" smtClean="0"/>
              <a:t> Lisak and Miller, 2002) but the numbers vary.</a:t>
            </a:r>
          </a:p>
          <a:p>
            <a:r>
              <a:rPr lang="en-US" smtClean="0"/>
              <a:t>Dr. Lisak’s research shows that many are targeted (e.g., invited to the party), they choose the most vulnerable or the most ‘accessible.’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p:txBody>
          <a:bodyPr/>
          <a:lstStyle/>
          <a:p>
            <a:pPr>
              <a:defRPr/>
            </a:pPr>
            <a:fld id="{7E8A92AB-59B4-4DF0-9C33-10A042B9753D}" type="slidenum">
              <a:rPr lang="en-US" smtClean="0"/>
              <a:pPr>
                <a:defRPr/>
              </a:pPr>
              <a:t>44</a:t>
            </a:fld>
            <a:endParaRPr lang="en-US" smtClean="0"/>
          </a:p>
        </p:txBody>
      </p:sp>
      <p:sp>
        <p:nvSpPr>
          <p:cNvPr id="119811" name="Rectangle 2"/>
          <p:cNvSpPr>
            <a:spLocks noGrp="1" noRot="1" noChangeAspect="1" noChangeArrowheads="1" noTextEdit="1"/>
          </p:cNvSpPr>
          <p:nvPr>
            <p:ph type="sldImg"/>
          </p:nvPr>
        </p:nvSpPr>
        <p:spPr bwMode="auto">
          <a:xfrm>
            <a:off x="1152525" y="693738"/>
            <a:ext cx="4552950" cy="3414712"/>
          </a:xfrm>
          <a:noFill/>
          <a:ln w="12699" cap="flat">
            <a:solidFill>
              <a:schemeClr val="tx1"/>
            </a:solidFill>
            <a:miter lim="800000"/>
            <a:headEnd/>
            <a:tailEnd/>
          </a:ln>
        </p:spPr>
      </p:sp>
      <p:sp>
        <p:nvSpPr>
          <p:cNvPr id="119812" name="Rectangle 3"/>
          <p:cNvSpPr>
            <a:spLocks noGrp="1" noChangeArrowheads="1"/>
          </p:cNvSpPr>
          <p:nvPr>
            <p:ph type="body" idx="1"/>
          </p:nvPr>
        </p:nvSpPr>
        <p:spPr bwMode="auto">
          <a:xfrm>
            <a:off x="914400" y="4343400"/>
            <a:ext cx="5029200" cy="4114800"/>
          </a:xfrm>
          <a:noFill/>
        </p:spPr>
        <p:txBody>
          <a:bodyPr wrap="square" lIns="92071" tIns="46036" rIns="92071" bIns="46036" numCol="1" anchor="t" anchorCtr="0" compatLnSpc="1">
            <a:prstTxWarp prst="textNoShape">
              <a:avLst/>
            </a:prstTxWarp>
          </a:bodyPr>
          <a:lstStyle/>
          <a:p>
            <a:r>
              <a:rPr lang="en-US" smtClean="0"/>
              <a:t>The reality is that most rapists are not the strangers jumping out of bushes in the dark.  They are people the victim knows – in about 85% of the cases.  </a:t>
            </a:r>
          </a:p>
          <a:p>
            <a:r>
              <a:rPr lang="en-US" smtClean="0"/>
              <a:t>How, then do we get information about the other 95%?</a:t>
            </a:r>
          </a:p>
          <a:p>
            <a:r>
              <a:rPr lang="en-US" smtClean="0"/>
              <a:t>1.   How do we estimate this?</a:t>
            </a:r>
          </a:p>
          <a:p>
            <a:r>
              <a:rPr lang="en-US" smtClean="0"/>
              <a:t>	a.  Reports from victims about how many reported assaults</a:t>
            </a:r>
          </a:p>
          <a:p>
            <a:r>
              <a:rPr lang="en-US" smtClean="0"/>
              <a:t>	b.  Studies of unincarcerated rapists</a:t>
            </a:r>
          </a:p>
          <a:p>
            <a:r>
              <a:rPr lang="en-US" smtClean="0"/>
              <a:t>	c.  Reports of undetected assaults from incarcerated rapists</a:t>
            </a:r>
          </a:p>
          <a:p>
            <a:endParaRPr lang="en-US" smtClean="0"/>
          </a:p>
          <a:p>
            <a:r>
              <a:rPr lang="en-US" smtClean="0"/>
              <a:t>2.   What does it mean?</a:t>
            </a:r>
          </a:p>
          <a:p>
            <a:r>
              <a:rPr lang="en-US" smtClean="0"/>
              <a:t>	a.  Our stereotypes about rapists are based on tiny, 	unrepresentative fraction of that population.</a:t>
            </a:r>
          </a:p>
          <a:p>
            <a:r>
              <a:rPr lang="en-US" smtClean="0"/>
              <a:t>	b.  We actually know far less about rapists than we think we do</a:t>
            </a:r>
          </a:p>
          <a:p>
            <a:r>
              <a:rPr lang="en-US" smtClean="0"/>
              <a:t>	c.  If the general public has a mental picture of what a rapist 	looks like, sounds like, talks like, acts like, dresses like, it’s 	probably wrong.</a:t>
            </a:r>
          </a:p>
          <a:p>
            <a:endParaRPr lang="en-US" smtClean="0"/>
          </a:p>
          <a:p>
            <a:r>
              <a:rPr lang="en-US" smtClean="0"/>
              <a:t>It also means that most rapists are going to be people like you and me in appearance and overt reactions.  People you would not suspect.  People who will deny it and assume you’re going to believe them.  It means that  most rapes are planned, premeditated attacks that the offender is counting on either the victim not reporting or you (law enforcement) dismissing the report because he will claim it was consensual.</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rabicParenR"/>
            </a:pPr>
            <a:r>
              <a:rPr lang="en-US" smtClean="0"/>
              <a:t>With drug-facilitated sexual assault, there is a strong possibility that the offender is a serial rapist; there could be a history of this kind of behavior.  Law enforcement should make a determined effort to identify and interview any other possible victims of the same suspected offender.  </a:t>
            </a:r>
          </a:p>
          <a:p>
            <a:pPr marL="228600" indent="-228600" eaLnBrk="1" hangingPunct="1">
              <a:spcBef>
                <a:spcPct val="0"/>
              </a:spcBef>
              <a:buFontTx/>
              <a:buAutoNum type="arabicParenR"/>
            </a:pPr>
            <a:r>
              <a:rPr lang="en-US" smtClean="0"/>
              <a:t>Identify and interview the persons with whom the victim first discussed the incident, as well as persons who were with the victim during the evening. The victim’s statements to these persons may be admissible at trial under an exception to the hearsay rule and may corroborate the victim’s trial testimony.</a:t>
            </a:r>
          </a:p>
          <a:p>
            <a:pPr marL="228600" indent="-228600">
              <a:buFontTx/>
              <a:buAutoNum type="arabicParenR" startAt="3"/>
            </a:pPr>
            <a:r>
              <a:rPr lang="en-US" smtClean="0"/>
              <a:t>Focus the investigation on locating every avenue that supports the victim’s credibility and corroborating her account of the assault.  </a:t>
            </a:r>
          </a:p>
          <a:p>
            <a:pPr marL="228600" indent="-228600">
              <a:buFontTx/>
              <a:buAutoNum type="arabicParenR" startAt="4"/>
            </a:pPr>
            <a:r>
              <a:rPr lang="en-US" smtClean="0"/>
              <a:t>Some drugs may induce “drug submission”.  During the investigation, witnesses may report that they observed the victim and the suspect leaving the party together, and that the victim appeared to accompany the suspect voluntarily.  Remember that benzodiazepines can cause a victim to become passive and submissive, and that under the influence of such drugs, a victim may do things that she normally would not do, such as leave a party with someone that she just met.  Moreover, because of the memory impairing effects of such drugs, the victim may have little or no recall of the events.  Law enforcement officials should consider whether the victim’s actions (actions that later a defense attorney may argue support a “consent” defense) are, in fact, consistent with evidence that the victim was “drugged.”</a:t>
            </a:r>
          </a:p>
        </p:txBody>
      </p:sp>
      <p:sp>
        <p:nvSpPr>
          <p:cNvPr id="91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10D45B-DB7A-4AA0-AA7C-B22204D9457D}"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list shows some unique types of evidence that may be present in cases of drug-facilitated sexual assault.  Including these items in search warrants may uncover important evidence.  Containers that can be used to transport drugs, such as eyedroppers, and materials used to prepare drugs like GHB may corroborate toxicology findings.  Audio/visual evidence may also be present.  It seems counterintuitive, but it is not uncommon for offenders to video their ‘conquests’ so check cell phones for videos.   Check text messages (such as those to the offender’s roommates) that may indicate a plan for privacy for the evening.   </a:t>
            </a:r>
          </a:p>
        </p:txBody>
      </p:sp>
      <p:sp>
        <p:nvSpPr>
          <p:cNvPr id="921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C8D8E7-63CD-4F6D-B102-C61F2F5806E4}"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Voluntary drug use should not be seen as a basis for questioning the validity of the victim’s allegation.  In fact, although drug use by the victim is typically seen as a strike against her credibility, it can actually be viewed as another piece of evidence to corroborate her story.  </a:t>
            </a:r>
          </a:p>
          <a:p>
            <a:pPr eaLnBrk="1" hangingPunct="1">
              <a:spcBef>
                <a:spcPct val="0"/>
              </a:spcBef>
            </a:pPr>
            <a:endParaRPr lang="en-US" smtClean="0"/>
          </a:p>
        </p:txBody>
      </p:sp>
      <p:sp>
        <p:nvSpPr>
          <p:cNvPr id="93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376151-09D3-49A7-84AF-710C642E2B15}"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p:spPr>
      </p:sp>
      <p:sp>
        <p:nvSpPr>
          <p:cNvPr id="1239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6438C9-0448-4940-A994-36C082AB2C04}"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B1A88A-8AF9-4F3C-9A04-BC9472639BEF}" type="slidenum">
              <a:rPr lang="en-US" smtClean="0"/>
              <a:pPr fontAlgn="base">
                <a:spcBef>
                  <a:spcPct val="0"/>
                </a:spcBef>
                <a:spcAft>
                  <a:spcPct val="0"/>
                </a:spcAft>
                <a:defRPr/>
              </a:pPr>
              <a:t>49</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These are feelings or conditions commonly reported by victims after an assault.  Victims do not always black out during an assault and may have some memory of it.  However, sometimes unexplained soreness, injuries, or unusual levels of intoxication for the amount consumed are the only signs an assault occurred.  Even if a victim does not have clear memory of a sexual assault, she should not feel uncomfortable about seeking counseling or medical help.  Professionals are available to provide counseling and support.    </a:t>
            </a:r>
          </a:p>
        </p:txBody>
      </p:sp>
      <p:sp>
        <p:nvSpPr>
          <p:cNvPr id="849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64357C-E5BA-49DA-BB32-B7AE99558DB3}" type="slidenum">
              <a:rPr lang="en-US" smtClean="0"/>
              <a:pPr fontAlgn="base">
                <a:spcBef>
                  <a:spcPct val="0"/>
                </a:spcBef>
                <a:spcAft>
                  <a:spcPct val="0"/>
                </a:spcAft>
                <a:defRPr/>
              </a:pPr>
              <a:t>50</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Under no circumstance is the victim to be blamed for the assault  –  regardless of alcohol or drug use.</a:t>
            </a:r>
          </a:p>
          <a:p>
            <a:pPr eaLnBrk="1" hangingPunct="1">
              <a:spcBef>
                <a:spcPct val="0"/>
              </a:spcBef>
            </a:pPr>
            <a:r>
              <a:rPr lang="en-US" smtClean="0"/>
              <a:t>Victims have very valid concerns about reporting an assault.  Some prosecutors (and college campuses) will prosecute victims for illegal behavior (underage drinking,  drug use) if they report the assault.  Victims need to know all of the intended and potential unintended consequences in reporting in their community.</a:t>
            </a:r>
          </a:p>
          <a:p>
            <a:pPr eaLnBrk="1" hangingPunct="1">
              <a:spcBef>
                <a:spcPct val="0"/>
              </a:spcBef>
            </a:pPr>
            <a:endParaRPr lang="en-US" smtClean="0"/>
          </a:p>
          <a:p>
            <a:pPr eaLnBrk="1" hangingPunct="1">
              <a:spcBef>
                <a:spcPct val="0"/>
              </a:spcBef>
            </a:pPr>
            <a:r>
              <a:rPr lang="en-US" smtClean="0"/>
              <a:t>Local advocates accessed through the National Sexual Assault Hotline (1-800-656-HOPE) can provide information regarding practices in your community.</a:t>
            </a:r>
          </a:p>
        </p:txBody>
      </p:sp>
      <p:sp>
        <p:nvSpPr>
          <p:cNvPr id="880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C4556D-5001-45E1-A5CC-B48EE9E0F889}" type="slidenum">
              <a:rPr lang="en-US" smtClean="0"/>
              <a:pPr fontAlgn="base">
                <a:spcBef>
                  <a:spcPct val="0"/>
                </a:spcBef>
                <a:spcAft>
                  <a:spcPct val="0"/>
                </a:spcAft>
                <a:defRPr/>
              </a:pPr>
              <a:t>51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term “date rape” is misleading because it implies that there is a relationship between the victim and the offender.  By using the term “acquaintance rape”  in place of “date rape,” we are making that distinction.  The vast majority of sexual assault offenders are known to their victims, but they are not necessarily in a dating relationship.  It really should not have to be stated that agreeing to go out on a date with someone does not provide consent to sex.</a:t>
            </a:r>
          </a:p>
          <a:p>
            <a:pPr eaLnBrk="1" hangingPunct="1">
              <a:spcBef>
                <a:spcPct val="0"/>
              </a:spcBef>
            </a:pPr>
            <a:endParaRPr lang="en-US" smtClean="0"/>
          </a:p>
          <a:p>
            <a:pPr eaLnBrk="1" hangingPunct="1">
              <a:spcBef>
                <a:spcPct val="0"/>
              </a:spcBef>
            </a:pPr>
            <a:r>
              <a:rPr lang="en-US" smtClean="0"/>
              <a:t>Also, not all sexual assaults involve the use of alcohol/drugs and not all drug-facilitated sexual assaults (DFSAs) occur in “dating” contexts.  It is more appropriate to call these crimes “drug-facilitated sexual assaults.”  </a:t>
            </a:r>
          </a:p>
          <a:p>
            <a:pPr eaLnBrk="1" hangingPunct="1">
              <a:spcBef>
                <a:spcPct val="0"/>
              </a:spcBef>
            </a:pPr>
            <a:endParaRPr lang="en-US" smtClean="0"/>
          </a:p>
          <a:p>
            <a:pPr eaLnBrk="1" hangingPunct="1">
              <a:spcBef>
                <a:spcPct val="0"/>
              </a:spcBef>
            </a:pPr>
            <a:r>
              <a:rPr lang="en-US" smtClean="0"/>
              <a:t>Drug-facilitated sexual assault occurs when an offender either: 1) intentionally administers drugs or alcohol to a potential victim to facilitate an assault or 2) takes advantage of the victim’s intoxicated state to force sexual contact.</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336F25-006E-41AC-951C-4BCA90BBBC89}"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Tips to share with someone who thinks they are a victim of dfsa:</a:t>
            </a:r>
          </a:p>
          <a:p>
            <a:pPr eaLnBrk="1" hangingPunct="1">
              <a:spcBef>
                <a:spcPct val="0"/>
              </a:spcBef>
            </a:pPr>
            <a:r>
              <a:rPr lang="en-US" smtClean="0"/>
              <a:t>-The first priority is to get to a safe place.  </a:t>
            </a:r>
          </a:p>
          <a:p>
            <a:pPr eaLnBrk="1" hangingPunct="1">
              <a:spcBef>
                <a:spcPct val="0"/>
              </a:spcBef>
            </a:pPr>
            <a:r>
              <a:rPr lang="en-US" smtClean="0"/>
              <a:t>-Sexual assault is a traumatizing event; the effects of the drug can impact the ability to think clearly.  A victim may not think that an injury is serious or that there are no injuries at all.  Victims are encouraged to seek medical treatment even if injuries do not appear to be present.  A forensic medical exam can be conducted without reporting the assault to law enforcement.  </a:t>
            </a:r>
          </a:p>
          <a:p>
            <a:pPr eaLnBrk="1" hangingPunct="1">
              <a:spcBef>
                <a:spcPct val="0"/>
              </a:spcBef>
            </a:pPr>
            <a:r>
              <a:rPr lang="en-US" smtClean="0"/>
              <a:t>-When speaking with any first responder (medical staff/EMS/law enforcement), victims should be as explicit and detailed as possible so that proper medical care can be provided and evidence preserved/collected.</a:t>
            </a:r>
          </a:p>
          <a:p>
            <a:pPr eaLnBrk="1" hangingPunct="1">
              <a:spcBef>
                <a:spcPct val="0"/>
              </a:spcBef>
            </a:pPr>
            <a:r>
              <a:rPr lang="en-US" smtClean="0"/>
              <a:t>-The National Sexual Assault Hotline can be accessed at 1-800-656-HOPE and will automatically connect a victim with the rape crisis center in their area.  Rape crisis centers are valuable sources of information and support.</a:t>
            </a:r>
          </a:p>
          <a:p>
            <a:pPr eaLnBrk="1" hangingPunct="1">
              <a:spcBef>
                <a:spcPct val="0"/>
              </a:spcBef>
            </a:pPr>
            <a:r>
              <a:rPr lang="en-US" smtClean="0"/>
              <a:t>-Local rape crisis centers often have advocates who will go to the hospital to be with a victim through the examination and/or reporting process .</a:t>
            </a:r>
          </a:p>
        </p:txBody>
      </p:sp>
      <p:sp>
        <p:nvSpPr>
          <p:cNvPr id="890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DA980C-DC58-448F-95CA-BB7EFCE7A570}" type="slidenum">
              <a:rPr lang="en-US" smtClean="0"/>
              <a:pPr fontAlgn="base">
                <a:spcBef>
                  <a:spcPct val="0"/>
                </a:spcBef>
                <a:spcAft>
                  <a:spcPct val="0"/>
                </a:spcAft>
                <a:defRPr/>
              </a:pPr>
              <a:t>52</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 perpetrator may leave behind forensic evidence like saliva, hair, or semen on the body or clothes of the victim.   Certain medical personnel are trained to perform forensic medical exams to collect and preserve this evidence. </a:t>
            </a:r>
          </a:p>
        </p:txBody>
      </p:sp>
      <p:sp>
        <p:nvSpPr>
          <p:cNvPr id="860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0CEBAA-712C-40D8-A8D2-A2D7DE612900}" type="slidenum">
              <a:rPr lang="en-US" smtClean="0"/>
              <a:pPr fontAlgn="base">
                <a:spcBef>
                  <a:spcPct val="0"/>
                </a:spcBef>
                <a:spcAft>
                  <a:spcPct val="0"/>
                </a:spcAft>
                <a:defRPr/>
              </a:pPr>
              <a:t>53</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West Virginia, a victim can have a sexual assault forensic medical exam  performed and a sex crime evidence kit collected even if the victim does not wish to report the assault to  law enforcement immediately.  The kits are stored at Marshall University Forensic Science Center for at least 18 months.   After that time period, it is possible that the evidence may be used for training purposes after all possible identifying information has been removed.  </a:t>
            </a:r>
          </a:p>
          <a:p>
            <a:pPr eaLnBrk="1" hangingPunct="1">
              <a:spcBef>
                <a:spcPct val="0"/>
              </a:spcBef>
            </a:pPr>
            <a:endParaRPr lang="en-US" smtClean="0"/>
          </a:p>
          <a:p>
            <a:pPr eaLnBrk="1" hangingPunct="1">
              <a:spcBef>
                <a:spcPct val="0"/>
              </a:spcBef>
            </a:pPr>
            <a:r>
              <a:rPr lang="en-US" b="1" smtClean="0"/>
              <a:t>There is no statute of limitations on prosecuting sexual assault in WV.  The sex crime evidence collection kit has an indefinite shelf life, if collected properly.  However, any toxicology specimens collected would deteriorate over time.  If the kit has not been used for training purposes, and a request is made to open an investigation by the victim,  a request can be made by law enforcement to have the kit processed at the  crime lab and the evidence contained therein would still be  admissible evidence.  </a:t>
            </a:r>
          </a:p>
          <a:p>
            <a:pPr eaLnBrk="1" hangingPunct="1">
              <a:spcBef>
                <a:spcPct val="0"/>
              </a:spcBef>
            </a:pPr>
            <a:endParaRPr lang="en-US" smtClean="0"/>
          </a:p>
          <a:p>
            <a:pPr eaLnBrk="1" hangingPunct="1">
              <a:spcBef>
                <a:spcPct val="0"/>
              </a:spcBef>
            </a:pPr>
            <a:r>
              <a:rPr lang="en-US" smtClean="0"/>
              <a:t>There are benefits to requesting a sexual assault forensic medical exam, even if the victim strongly believes that she or he will not report the assault to law enforcement.   The availability of evidence on the body is time-sensitive, so having the exam conducted and later making the decision whether or not to report the assault to law enforcement provides the victim with future options. </a:t>
            </a:r>
          </a:p>
          <a:p>
            <a:pPr eaLnBrk="1" hangingPunct="1">
              <a:spcBef>
                <a:spcPct val="0"/>
              </a:spcBef>
            </a:pPr>
            <a:endParaRPr lang="en-US" smtClean="0"/>
          </a:p>
          <a:p>
            <a:pPr eaLnBrk="1" hangingPunct="1">
              <a:spcBef>
                <a:spcPct val="0"/>
              </a:spcBef>
            </a:pPr>
            <a:r>
              <a:rPr lang="en-US" smtClean="0"/>
              <a:t>The exam is invasive</a:t>
            </a:r>
            <a:r>
              <a:rPr lang="en-US" b="1" smtClean="0"/>
              <a:t>,</a:t>
            </a:r>
            <a:r>
              <a:rPr lang="en-US" smtClean="0"/>
              <a:t> and  the decision to have the exam  is ultimately that of the victim and her wishes should be respected.  A sexual assault advocate can assist victims with understanding their options for reporting or not reporting.  Victims can call 1-800-656-HOPE or their local rape crisis center directly to access an advocate.  </a:t>
            </a:r>
          </a:p>
          <a:p>
            <a:pPr eaLnBrk="1" hangingPunct="1">
              <a:spcBef>
                <a:spcPct val="0"/>
              </a:spcBef>
            </a:pPr>
            <a:endParaRPr lang="en-US" smtClean="0"/>
          </a:p>
        </p:txBody>
      </p:sp>
      <p:sp>
        <p:nvSpPr>
          <p:cNvPr id="870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CA5BF2-E479-4CB9-9CAA-0FC6F7BF0E75}" type="slidenum">
              <a:rPr lang="en-US" smtClean="0"/>
              <a:pPr fontAlgn="base">
                <a:spcBef>
                  <a:spcPct val="0"/>
                </a:spcBef>
                <a:spcAft>
                  <a:spcPct val="0"/>
                </a:spcAft>
                <a:defRPr/>
              </a:pPr>
              <a:t>54</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Victims should also be informed about preserving evidence.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 success in finding evidence through a forensic medical exam may depend on the actions of the victim.  To maximize the preservation of evidence after an assault, victims should consider following these steps:  </a:t>
            </a:r>
          </a:p>
          <a:p>
            <a:pPr marL="228600" indent="-228600" eaLnBrk="1" fontAlgn="auto" hangingPunct="1">
              <a:spcBef>
                <a:spcPts val="0"/>
              </a:spcBef>
              <a:spcAft>
                <a:spcPts val="0"/>
              </a:spcAft>
              <a:buFontTx/>
              <a:buAutoNum type="arabicParenR"/>
              <a:defRPr/>
            </a:pPr>
            <a:r>
              <a:rPr lang="en-US" dirty="0" smtClean="0"/>
              <a:t>Do not change clothes if possible.  If she must change, do so carefully and place all of the clothes that she was wearing in a paper bag and take them to the hospital with her.  Plastic bags should not be used.</a:t>
            </a:r>
          </a:p>
          <a:p>
            <a:pPr marL="228600" indent="-228600" eaLnBrk="1" fontAlgn="auto" hangingPunct="1">
              <a:spcBef>
                <a:spcPts val="0"/>
              </a:spcBef>
              <a:spcAft>
                <a:spcPts val="0"/>
              </a:spcAft>
              <a:buFontTx/>
              <a:buAutoNum type="arabicParenR"/>
              <a:defRPr/>
            </a:pPr>
            <a:r>
              <a:rPr lang="en-US" dirty="0" smtClean="0"/>
              <a:t>Do not shower, urinate, defecate, wash hands, or smoke.  If she must urinate, collect the urine in a clean container and take that with her to the hospital.</a:t>
            </a:r>
          </a:p>
          <a:p>
            <a:pPr marL="228600" indent="-228600" eaLnBrk="1" fontAlgn="auto" hangingPunct="1">
              <a:spcBef>
                <a:spcPts val="0"/>
              </a:spcBef>
              <a:spcAft>
                <a:spcPts val="0"/>
              </a:spcAft>
              <a:buFontTx/>
              <a:buAutoNum type="arabicParenR"/>
              <a:defRPr/>
            </a:pPr>
            <a:r>
              <a:rPr lang="en-US" dirty="0" smtClean="0"/>
              <a:t>Save any other materials that might provide evidence, like the glass that held her drink.</a:t>
            </a:r>
          </a:p>
          <a:p>
            <a:pPr marL="228600" indent="-228600" eaLnBrk="1" fontAlgn="auto" hangingPunct="1">
              <a:spcBef>
                <a:spcPts val="0"/>
              </a:spcBef>
              <a:spcAft>
                <a:spcPts val="0"/>
              </a:spcAft>
              <a:buFontTx/>
              <a:buAutoNum type="arabicParenR"/>
              <a:defRPr/>
            </a:pPr>
            <a:r>
              <a:rPr lang="en-US" dirty="0" smtClean="0"/>
              <a:t>The National Sexual Assault Hotline (1-800-656-HOPE) can advise on preserving evidence.</a:t>
            </a:r>
            <a:endParaRPr lang="en-US" dirty="0"/>
          </a:p>
        </p:txBody>
      </p:sp>
      <p:sp>
        <p:nvSpPr>
          <p:cNvPr id="901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0FE927-1B05-46E8-A63C-94AB9D7EEC7F}" type="slidenum">
              <a:rPr lang="en-US" smtClean="0"/>
              <a:pPr fontAlgn="base">
                <a:spcBef>
                  <a:spcPct val="0"/>
                </a:spcBef>
                <a:spcAft>
                  <a:spcPct val="0"/>
                </a:spcAft>
                <a:defRPr/>
              </a:pPr>
              <a:t>55</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Prosecuting drug-facilitated sexual assaults can be a challenging task.   When we talk about prosecuting sexual assault, this could be through the criminal justice system or be criteria used for violations of a college campus code of conduct. Our society sometimes doubts victim’s accounts of events or believes them to be responsible for the assault if drugs and/or alcohol have been consumed consensually.  Also, forensic evidence may not be available.  The investigation of a drug facilitated sexual assault can shape the prosecution of a case. Basic information from this perspective is presented on the following slides.  These slides have been adapted from “Prosecuting Alcohol-Facilitated Sexual Assault” (2007) by the National District Attorney’s Association.  More detailed information can be found in that document.  </a:t>
            </a:r>
          </a:p>
        </p:txBody>
      </p:sp>
      <p:sp>
        <p:nvSpPr>
          <p:cNvPr id="4" name="Slide Number Placeholder 3"/>
          <p:cNvSpPr>
            <a:spLocks noGrp="1"/>
          </p:cNvSpPr>
          <p:nvPr>
            <p:ph type="sldNum" sz="quarter" idx="5"/>
          </p:nvPr>
        </p:nvSpPr>
        <p:spPr/>
        <p:txBody>
          <a:bodyPr/>
          <a:lstStyle/>
          <a:p>
            <a:pPr>
              <a:defRPr/>
            </a:pPr>
            <a:fld id="{775B5885-EC15-4516-9A19-1AD01021F5C1}" type="slidenum">
              <a:rPr lang="en-US" smtClean="0"/>
              <a:pPr>
                <a:defRPr/>
              </a:pPr>
              <a:t>56</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Prosecuting a drug facilitated sexual assault begins with making the charging decision.  </a:t>
            </a:r>
          </a:p>
          <a:p>
            <a:endParaRPr lang="en-US" smtClean="0"/>
          </a:p>
          <a:p>
            <a:r>
              <a:rPr lang="en-US" smtClean="0"/>
              <a:t>First, assume the victim's account of events are true and accurate.  Victims of sexual assault have been found nationally to have the same rate of false reporting as with other crimes, so an investigation should proceed as if a crime occurred.</a:t>
            </a:r>
          </a:p>
          <a:p>
            <a:endParaRPr lang="en-US" smtClean="0"/>
          </a:p>
          <a:p>
            <a:r>
              <a:rPr lang="en-US" smtClean="0"/>
              <a:t>Next, decide which type of sexual assault occurred based on the criminal statute (reviewed earlier).   Essentially either the: </a:t>
            </a:r>
          </a:p>
          <a:p>
            <a:pPr marL="355600" lvl="1" indent="-457200">
              <a:buFont typeface="Calibri" pitchFamily="34" charset="0"/>
              <a:buAutoNum type="arabicPeriod"/>
            </a:pPr>
            <a:r>
              <a:rPr lang="en-US" smtClean="0"/>
              <a:t>Alleged offender had intercourse with victim by using force; or</a:t>
            </a:r>
          </a:p>
          <a:p>
            <a:pPr marL="355600" lvl="1" indent="-457200">
              <a:buFont typeface="Calibri" pitchFamily="34" charset="0"/>
              <a:buAutoNum type="arabicPeriod"/>
            </a:pPr>
            <a:r>
              <a:rPr lang="en-US" smtClean="0"/>
              <a:t>Victim was unconscious at time of rape – could not consent; or</a:t>
            </a:r>
          </a:p>
          <a:p>
            <a:pPr marL="355600" lvl="1" indent="-457200">
              <a:buFont typeface="Calibri" pitchFamily="34" charset="0"/>
              <a:buAutoNum type="arabicPeriod"/>
            </a:pPr>
            <a:r>
              <a:rPr lang="en-US" smtClean="0"/>
              <a:t>Victim was not unconscious but was too intoxicated to consent.  </a:t>
            </a:r>
          </a:p>
          <a:p>
            <a:pPr marL="355600" lvl="1" indent="-457200">
              <a:buFont typeface="+mj-lt"/>
              <a:buNone/>
            </a:pPr>
            <a:endParaRPr lang="en-US" smtClean="0"/>
          </a:p>
          <a:p>
            <a:pPr marL="355600" lvl="1" indent="-457200">
              <a:buFont typeface="+mj-lt"/>
              <a:buNone/>
            </a:pPr>
            <a:r>
              <a:rPr lang="en-US" smtClean="0"/>
              <a:t>When the evidence substantiates it, sexual assault by force may more likely be</a:t>
            </a:r>
          </a:p>
          <a:p>
            <a:pPr marL="355600" lvl="1" indent="-457200">
              <a:buFont typeface="+mj-lt"/>
              <a:buNone/>
            </a:pPr>
            <a:r>
              <a:rPr lang="en-US" smtClean="0"/>
              <a:t>proven in court than the lesser charges.  A victim’s level of intoxication  (which</a:t>
            </a:r>
          </a:p>
          <a:p>
            <a:pPr marL="355600" lvl="1" indent="-457200">
              <a:buFont typeface="+mj-lt"/>
              <a:buNone/>
            </a:pPr>
            <a:r>
              <a:rPr lang="en-US" smtClean="0"/>
              <a:t>can be difficult to prove) does not need to be proven in cases of force.  Even if</a:t>
            </a:r>
          </a:p>
          <a:p>
            <a:pPr marL="355600" lvl="1" indent="-457200">
              <a:buFont typeface="+mj-lt"/>
              <a:buNone/>
            </a:pPr>
            <a:r>
              <a:rPr lang="en-US" smtClean="0"/>
              <a:t>the level of intoxication can be proven, there is no clear “threshold” that</a:t>
            </a:r>
          </a:p>
          <a:p>
            <a:pPr marL="355600" lvl="1" indent="-457200">
              <a:buFont typeface="+mj-lt"/>
              <a:buNone/>
            </a:pPr>
            <a:r>
              <a:rPr lang="en-US" smtClean="0"/>
              <a:t>defines precisely how much alcohol or drugs result in a person’s inability to</a:t>
            </a:r>
          </a:p>
          <a:p>
            <a:pPr marL="355600" lvl="1" indent="-457200">
              <a:buFont typeface="+mj-lt"/>
              <a:buNone/>
            </a:pPr>
            <a:r>
              <a:rPr lang="en-US" smtClean="0"/>
              <a:t>consent to sex. </a:t>
            </a:r>
          </a:p>
          <a:p>
            <a:pPr marL="355600" lvl="1" indent="-457200">
              <a:buFont typeface="+mj-lt"/>
              <a:buNone/>
            </a:pPr>
            <a:endParaRPr lang="en-US" smtClean="0"/>
          </a:p>
          <a:p>
            <a:r>
              <a:rPr lang="en-US" smtClean="0"/>
              <a:t>If no physical force was used but the victim was unconscious, the second type or degree of sexual assault should be used.  This would require proof that the victim was unconscious for all or part of the rape, which may be a challenge unless a forensic medical exam was conducted.  </a:t>
            </a:r>
            <a:endParaRPr lang="en-US" smtClean="0">
              <a:solidFill>
                <a:srgbClr val="FF0000"/>
              </a:solidFill>
            </a:endParaRPr>
          </a:p>
          <a:p>
            <a:endParaRPr lang="en-US" smtClean="0"/>
          </a:p>
          <a:p>
            <a:r>
              <a:rPr lang="en-US" smtClean="0"/>
              <a:t>A third option under WV law addresses if the victim was “mentally incapacitated” at the time of the rape and was unable to give consent.   Again, the reports of witnesses at a party or the evidence collected through a forensic medical exam can corroborate this allegation.</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C8518F78-B7D9-48A4-BFB7-25DD5A3D2703}" type="slidenum">
              <a:rPr lang="en-US" smtClean="0"/>
              <a:pPr>
                <a:defRPr/>
              </a:pPr>
              <a:t>57</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Analyze the credibility of the victim and corroborate evidence.  Rape cases can be difficult to successfully prosecute as jurors/judicial boards may have negative perceptions of a victim’s credibility.  In these cases, perceptions of a victim’s credibility and provability of a case are inherently intertwined as rape is a crime of secrecy.  There are almost never eyewitnesses to a rape and there is seldom physical evidence alone that conclusively proves that a rape occurs.</a:t>
            </a:r>
          </a:p>
          <a:p>
            <a:endParaRPr lang="en-US" smtClean="0"/>
          </a:p>
          <a:p>
            <a:pPr marL="0" lvl="1"/>
            <a:r>
              <a:rPr lang="en-US" smtClean="0"/>
              <a:t>Do not be discouraged when presented with cases where the primary evidence is a victim’s testimony.  The victim’s version of events can be presented in context, thereby allowing the jury/judicial board to evaluate her credibility in absence of “hard” evidence.    </a:t>
            </a:r>
          </a:p>
          <a:p>
            <a:r>
              <a:rPr lang="en-US" smtClean="0"/>
              <a:t>  </a:t>
            </a:r>
          </a:p>
          <a:p>
            <a:endParaRPr lang="en-US" smtClean="0"/>
          </a:p>
        </p:txBody>
      </p:sp>
      <p:sp>
        <p:nvSpPr>
          <p:cNvPr id="4" name="Slide Number Placeholder 3"/>
          <p:cNvSpPr>
            <a:spLocks noGrp="1"/>
          </p:cNvSpPr>
          <p:nvPr>
            <p:ph type="sldNum" sz="quarter" idx="5"/>
          </p:nvPr>
        </p:nvSpPr>
        <p:spPr/>
        <p:txBody>
          <a:bodyPr/>
          <a:lstStyle/>
          <a:p>
            <a:pPr>
              <a:defRPr/>
            </a:pPr>
            <a:fld id="{186B24FA-93D6-45EF-8846-C3E555C0EAF0}" type="slidenum">
              <a:rPr lang="en-US" smtClean="0"/>
              <a:pPr>
                <a:defRPr/>
              </a:pPr>
              <a:t>58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Drug-facilitated sexual assault cases can be difficult to prove, partly because jurors/judicial boards tend to view drug-facilitated sexual assault cases as crimes of opportunity rather than deliberate, intentional crimes.  Therefore, they tend to be more forgiving of defendants.  Using an offender-focused approach can counter that perspective.</a:t>
            </a:r>
          </a:p>
          <a:p>
            <a:endParaRPr lang="en-US" smtClean="0"/>
          </a:p>
          <a:p>
            <a:r>
              <a:rPr lang="en-US" smtClean="0"/>
              <a:t>An offender-focused approach explains why a rapist would prey upon a person like the victim.  The characteristics that cause the victim to seem flawed – and thus unlikeable – are the same characteristics that made her an appealing victim to the rapist.  Documenting this (and subsequently communicating this to the jury/judicial board) refocuses the attention on the alleged offender’s predatory behavior. Focus on the victim and any of the victim’s flaws or vulnerabilities can help prove insight into investigating a DFSA (e.g., Was she a first year student?  Had she ever been to a fraternity party before?)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8AA939EB-2896-4645-9237-0CCD8377A987}" type="slidenum">
              <a:rPr lang="en-US" smtClean="0"/>
              <a:pPr>
                <a:defRPr/>
              </a:pPr>
              <a:t>59</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FontTx/>
              <a:buAutoNum type="arabicPeriod"/>
            </a:pPr>
            <a:r>
              <a:rPr lang="en-US" smtClean="0"/>
              <a:t>Actual Credibility – A victim may feel shame or self-blame and may be reluctant to reveal embarrassing details about the rape.  As a result, she may appear to have something to hide.  She may also become hostile and defensive in order to protect herself.  Furthermore, she may withhold information she views as insignificant without realizing that it is critical to be truthful about every minor detail, regardless of how insignificant it may seem to her.  This can lead to doubting the credibility of the victim.  Encourage the victim to be completely honest, even about embarrassing or seemingly insignificant details.  </a:t>
            </a:r>
          </a:p>
          <a:p>
            <a:pPr marL="228600" indent="-228600">
              <a:buFontTx/>
              <a:buAutoNum type="arabicPeriod"/>
            </a:pPr>
            <a:r>
              <a:rPr lang="en-US" smtClean="0"/>
              <a:t>Ability to Perceive – How well could the victim perceive what was happening at the time of the incident?  The ability to perceive diminishes with greater intoxication so an investigator may need to find other ways to determine what happened when a victim was very intoxicated or blacked out.  </a:t>
            </a:r>
          </a:p>
          <a:p>
            <a:pPr marL="228600" indent="-228600">
              <a:buFontTx/>
              <a:buAutoNum type="arabicPeriod"/>
            </a:pPr>
            <a:r>
              <a:rPr lang="en-US" smtClean="0"/>
              <a:t>Ability to Remember – Again, intoxication will diminish what a victim remembers about the rape and the events surrounding it.  Interview the victim thoroughly to establish what the victim does and does not remember.  Clearly explain why you are asking such detailed questions.  A sexual assault advocate can be present during such questioning, providing support.</a:t>
            </a:r>
          </a:p>
          <a:p>
            <a:pPr marL="228600" indent="-228600">
              <a:buFontTx/>
              <a:buAutoNum type="arabicPeriod"/>
            </a:pPr>
            <a:r>
              <a:rPr lang="en-US" smtClean="0"/>
              <a:t>Existence of Corroborative Evidence – The availability of corroborative evidence may compensate for a victim’s inability to clearly remember the rape.  Corroboration is important, even if only a small amount of the victim’s testimony can be corroborated, as it provides a context for the victim’s credibility.  </a:t>
            </a:r>
          </a:p>
          <a:p>
            <a:pPr marL="228600" indent="-228600">
              <a:buFontTx/>
              <a:buAutoNum type="arabicPeriod"/>
            </a:pPr>
            <a:r>
              <a:rPr lang="en-US" smtClean="0"/>
              <a:t>Victim Likeability – Likability is not a valid charging consideration nor legally relevant.  </a:t>
            </a:r>
          </a:p>
        </p:txBody>
      </p:sp>
      <p:sp>
        <p:nvSpPr>
          <p:cNvPr id="4" name="Slide Number Placeholder 3"/>
          <p:cNvSpPr>
            <a:spLocks noGrp="1"/>
          </p:cNvSpPr>
          <p:nvPr>
            <p:ph type="sldNum" sz="quarter" idx="5"/>
          </p:nvPr>
        </p:nvSpPr>
        <p:spPr/>
        <p:txBody>
          <a:bodyPr/>
          <a:lstStyle/>
          <a:p>
            <a:pPr>
              <a:defRPr/>
            </a:pPr>
            <a:fld id="{F0C10E86-5D89-4E47-8675-95CD49188FD4}" type="slidenum">
              <a:rPr lang="en-US" smtClean="0"/>
              <a:pPr>
                <a:defRPr/>
              </a:pPr>
              <a:t>60</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This section can be used when presenting sexual assault ‘prevention programs’. It is more appropriate to use the phrase ‘risk reduction’ rather than prevention. Just as you can’t control whether someone chooses to rob you or run into your car, someone can’t ‘prevent’ a rape.  The vulnerability or risk of victimization can sometimes be reduced, but only the potential offender can prevent the assault from occurring.</a:t>
            </a:r>
          </a:p>
        </p:txBody>
      </p:sp>
      <p:sp>
        <p:nvSpPr>
          <p:cNvPr id="962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5BC70A-4F40-46B2-BB0B-CFDF1DC9CA7B}" type="slidenum">
              <a:rPr lang="en-US" smtClean="0"/>
              <a:pPr fontAlgn="base">
                <a:spcBef>
                  <a:spcPct val="0"/>
                </a:spcBef>
                <a:spcAft>
                  <a:spcPct val="0"/>
                </a:spcAft>
                <a:defRPr/>
              </a:pPr>
              <a:t>61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DFSA is illegal and a variety of statutes and crimes may be violated.  Simple possession of most of the drugs used to facilitate sexual assault is punishable by up to 3 years in prison.  Giving someone a controlled substance without their knowledge with the intention of committing a violent crime like rape is punishable by up to 20 years under the Federal </a:t>
            </a:r>
            <a:r>
              <a:rPr lang="en-US" i="1" smtClean="0"/>
              <a:t>Drug-Induced Rape Prevention and Punishment Act of 1996.</a:t>
            </a:r>
            <a:r>
              <a:rPr lang="en-US" smtClean="0"/>
              <a:t>  Not all drug-facilitated sexual assaults involve intentional drugging or illegal substances.  For example, situations where the victim voluntarily or involuntarily consumes alcohol can still have the end result of rendering the person incapacitated.  An incapacitated person is unable to consent to sexual activity.  Taking advantage of a person’s intoxication to force sexual activity is a form of rape and is illegal, even without intentional drugging or the presence of illegal drugs.    </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7DE01A-A3F8-4A02-A55E-74EF789F1B1A}"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Victims are never the cause of sexual assault.  The following suggestions can help reduce someone’s risk of drug-facilitated sexual assault but cannot guarantee safety:  Always use caution while in an environment where alcohol or drug use is occurring. </a:t>
            </a:r>
          </a:p>
          <a:p>
            <a:pPr eaLnBrk="1" hangingPunct="1">
              <a:spcBef>
                <a:spcPct val="0"/>
              </a:spcBef>
            </a:pPr>
            <a:endParaRPr lang="en-US" smtClean="0"/>
          </a:p>
          <a:p>
            <a:pPr eaLnBrk="1" hangingPunct="1">
              <a:spcBef>
                <a:spcPct val="0"/>
              </a:spcBef>
            </a:pPr>
            <a:r>
              <a:rPr lang="en-US" smtClean="0"/>
              <a:t>1) Don’t leave your drink unattended while talking, dancing, using the restroom, or making a phone call.  You should always keep it with you or, if you cannot, you should dispose of it and get a new one. 2) At parties, don’t drink from punch bowls or other large, common open containers.  These are easy targets to be spiked with drugs.  You should only drink from bottles or cans that you can watch being opened.  </a:t>
            </a: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65782C-047B-494C-9B1E-B5BE9045157B}" type="slidenum">
              <a:rPr lang="en-US" smtClean="0"/>
              <a:pPr fontAlgn="base">
                <a:spcBef>
                  <a:spcPct val="0"/>
                </a:spcBef>
                <a:spcAft>
                  <a:spcPct val="0"/>
                </a:spcAft>
                <a:defRPr/>
              </a:pPr>
              <a:t>62</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3) If someone offers to get you a drink from the bar at the club or party, go with them to the bar to order it, watch it being poured, and carry it yourself.  Keep your eyes on your drink at every step of its preparation.</a:t>
            </a:r>
          </a:p>
          <a:p>
            <a:pPr eaLnBrk="1" hangingPunct="1">
              <a:spcBef>
                <a:spcPct val="0"/>
              </a:spcBef>
            </a:pPr>
            <a:endParaRPr lang="en-US" smtClean="0"/>
          </a:p>
          <a:p>
            <a:pPr eaLnBrk="1" hangingPunct="1">
              <a:spcBef>
                <a:spcPct val="0"/>
              </a:spcBef>
            </a:pPr>
            <a:r>
              <a:rPr lang="en-US" smtClean="0"/>
              <a:t>4) Watch out for your friends, and vice versa.  Keep an eye on your friends’ actions and behavior.  Remind them not to leave drinks or accept drinks from strangers.  If a friend asks to leave or seems to need to go home, be supportive and leave with them.      </a:t>
            </a:r>
          </a:p>
        </p:txBody>
      </p:sp>
      <p:sp>
        <p:nvSpPr>
          <p:cNvPr id="983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EE95E8-24D6-4C3B-A8F3-578906730B0D}" type="slidenum">
              <a:rPr lang="en-US" smtClean="0"/>
              <a:pPr fontAlgn="base">
                <a:spcBef>
                  <a:spcPct val="0"/>
                </a:spcBef>
                <a:spcAft>
                  <a:spcPct val="0"/>
                </a:spcAft>
                <a:defRPr/>
              </a:pPr>
              <a:t>63</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5) Always leave the party or bar together.  Agree that if one of your friends wants to leave, the others will leave with them and no one will stay behind.  This ensures that help is available if it is needed and it is more difficult for a would-be perpetrator to take advantage of them.  </a:t>
            </a:r>
          </a:p>
          <a:p>
            <a:pPr eaLnBrk="1" hangingPunct="1">
              <a:spcBef>
                <a:spcPct val="0"/>
              </a:spcBef>
            </a:pPr>
            <a:endParaRPr lang="en-US" smtClean="0"/>
          </a:p>
          <a:p>
            <a:pPr eaLnBrk="1" hangingPunct="1">
              <a:spcBef>
                <a:spcPct val="0"/>
              </a:spcBef>
            </a:pPr>
            <a:r>
              <a:rPr lang="en-US" smtClean="0"/>
              <a:t>6) Pay attention to the behavior and actions of your friends.  If they are acting out of character, take steps to get your friends to a safe place ASAP.    </a:t>
            </a:r>
          </a:p>
        </p:txBody>
      </p:sp>
      <p:sp>
        <p:nvSpPr>
          <p:cNvPr id="993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426F24-B911-44C1-BCCE-47A6D1640957}" type="slidenum">
              <a:rPr lang="en-US" smtClean="0"/>
              <a:pPr fontAlgn="base">
                <a:spcBef>
                  <a:spcPct val="0"/>
                </a:spcBef>
                <a:spcAft>
                  <a:spcPct val="0"/>
                </a:spcAft>
                <a:defRPr/>
              </a:pPr>
              <a:t>64</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1159C62-159D-42D8-BD98-F4E1F1CD7BC8}" type="slidenum">
              <a:rPr lang="en-US" smtClean="0"/>
              <a:pPr>
                <a:defRPr/>
              </a:pPr>
              <a:t>65</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3750C1-D37A-4018-9F8D-9BE141D17B63}" type="slidenum">
              <a:rPr lang="en-US" smtClean="0"/>
              <a:pPr>
                <a:defRPr/>
              </a:pPr>
              <a:t>66</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8E5D4D7-CD84-4BBE-9301-2105DA66410B}" type="slidenum">
              <a:rPr lang="en-US" smtClean="0"/>
              <a:pPr>
                <a:defRPr/>
              </a:pPr>
              <a:t>67</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Inclusion of videos in trainings and presentations is encouraged as a way of engaging audiences.  We have included two videos from YouTube which may be useful.  We also encourage you to search for others via Google videos (http://www.google.com/videohp?hl=en),  YouTube (www.youtube.com), or consult your local rape crisis center.  Please review all videos thoroughly before presenting them and consider what would be appropriate for your audience. Remember to cite your source, even if the only information available is the web address.  </a:t>
            </a:r>
          </a:p>
        </p:txBody>
      </p:sp>
      <p:sp>
        <p:nvSpPr>
          <p:cNvPr id="4" name="Slide Number Placeholder 3"/>
          <p:cNvSpPr>
            <a:spLocks noGrp="1"/>
          </p:cNvSpPr>
          <p:nvPr>
            <p:ph type="sldNum" sz="quarter" idx="5"/>
          </p:nvPr>
        </p:nvSpPr>
        <p:spPr/>
        <p:txBody>
          <a:bodyPr/>
          <a:lstStyle/>
          <a:p>
            <a:pPr>
              <a:defRPr/>
            </a:pPr>
            <a:fld id="{946660CB-B005-464B-8E56-AD93390B77D1}" type="slidenum">
              <a:rPr lang="en-US" smtClean="0"/>
              <a:pPr>
                <a:defRPr/>
              </a:pPr>
              <a:t>68</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p:spPr>
      </p:sp>
      <p:sp>
        <p:nvSpPr>
          <p:cNvPr id="1454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Note:  Again, inclusion of videos such as this is optional.  This video depicts the ease with which drinks can be drugged.  The audience should be considered when using this video.  Potential perpetrators may learn techniques from such clips.  Therefore, this video may be more suitable for all female audiences.    </a:t>
            </a:r>
          </a:p>
          <a:p>
            <a:endParaRPr lang="en-US" smtClean="0"/>
          </a:p>
        </p:txBody>
      </p:sp>
      <p:sp>
        <p:nvSpPr>
          <p:cNvPr id="4" name="Slide Number Placeholder 3"/>
          <p:cNvSpPr>
            <a:spLocks noGrp="1"/>
          </p:cNvSpPr>
          <p:nvPr>
            <p:ph type="sldNum" sz="quarter" idx="5"/>
          </p:nvPr>
        </p:nvSpPr>
        <p:spPr/>
        <p:txBody>
          <a:bodyPr/>
          <a:lstStyle/>
          <a:p>
            <a:pPr>
              <a:defRPr/>
            </a:pPr>
            <a:fld id="{6C92A03D-BC8E-4F94-AEC3-2F970DE1BA2C}" type="slidenum">
              <a:rPr lang="en-US" smtClean="0"/>
              <a:pPr>
                <a:defRPr/>
              </a:pPr>
              <a:t>69</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Contact information for the state’s rape crisis centers can be found at www.fris.org.</a:t>
            </a:r>
          </a:p>
          <a:p>
            <a:pPr eaLnBrk="1" hangingPunct="1">
              <a:spcBef>
                <a:spcPct val="0"/>
              </a:spcBef>
            </a:pPr>
            <a:endParaRPr lang="en-US" dirty="0" smtClean="0"/>
          </a:p>
        </p:txBody>
      </p:sp>
      <p:sp>
        <p:nvSpPr>
          <p:cNvPr id="1003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046633-61A4-4892-BAE1-A5A380572983}" type="slidenum">
              <a:rPr lang="en-US" smtClean="0"/>
              <a:pPr fontAlgn="base">
                <a:spcBef>
                  <a:spcPct val="0"/>
                </a:spcBef>
                <a:spcAft>
                  <a:spcPct val="0"/>
                </a:spcAft>
                <a:defRPr/>
              </a:pPr>
              <a:t>70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 West Virginia, sexual crimes against those whose capacity to consent is diminished are considered “Sexual Assault in the 3</a:t>
            </a:r>
            <a:r>
              <a:rPr lang="en-US" baseline="30000" smtClean="0"/>
              <a:t>rd</a:t>
            </a:r>
            <a:r>
              <a:rPr lang="en-US" smtClean="0"/>
              <a:t> Degree.”  This is a felony.  Convicted offenders can be imprisoned for not less than one year or more than five years and can be fined up to $10,000.  Sexual assault in the 3</a:t>
            </a:r>
            <a:r>
              <a:rPr lang="en-US" baseline="30000" smtClean="0"/>
              <a:t>rd</a:t>
            </a:r>
            <a:r>
              <a:rPr lang="en-US" smtClean="0"/>
              <a:t> degree also covers sexual activity with minors (commonly known as statutory rape) but are not included in this summary.  </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F412E3-36F6-4085-9D12-131E381B0725}"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WV Code clearly defines what is meant by “mentally defective” and “mentally incapacitated.”  “Mentally defective” means that a person suffers from a mental disease or defect which makes them incapable of appraising their conduct.  This means that a person with a mental illness or intellectual disability may have their decision-making and/or reasoning abilities compromised.  </a:t>
            </a:r>
          </a:p>
          <a:p>
            <a:pPr eaLnBrk="1" hangingPunct="1">
              <a:spcBef>
                <a:spcPct val="0"/>
              </a:spcBef>
            </a:pPr>
            <a:endParaRPr lang="en-US" smtClean="0"/>
          </a:p>
          <a:p>
            <a:pPr eaLnBrk="1" hangingPunct="1">
              <a:spcBef>
                <a:spcPct val="0"/>
              </a:spcBef>
            </a:pPr>
            <a:r>
              <a:rPr lang="en-US" i="1" smtClean="0"/>
              <a:t>Note that, while language referring to people with disabilities has changed significantly in society at large, such terms do not change as quickly in the legal terminology.  Always reference the state’s definition of terms found within the State Code for current legal definitions and terminology.</a:t>
            </a: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845435-DB57-498D-AB1A-8D56C09F311D}"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What could cause someone to be temporarily ‘mentally incapacitated?’</a:t>
            </a:r>
          </a:p>
          <a:p>
            <a:pPr eaLnBrk="1" hangingPunct="1">
              <a:spcBef>
                <a:spcPct val="0"/>
              </a:spcBef>
            </a:pPr>
            <a:endParaRPr lang="en-US" smtClean="0"/>
          </a:p>
          <a:p>
            <a:pPr eaLnBrk="1" hangingPunct="1">
              <a:spcBef>
                <a:spcPct val="0"/>
              </a:spcBef>
            </a:pPr>
            <a:r>
              <a:rPr lang="en-US" smtClean="0"/>
              <a:t>“Mentally incapacitated” means that the person’s judgment is temporarily hindered because of intoxicating substances or physical acts (such as trauma to the head). Sexual assaults committed against those who are intoxicated are included in West Virginia’s sex offense laws as are assaults against people with disabilities and sexual acts with minors (remember that those sections of the law are not shown on these slides for brevity).  That is because these crimes occur against victims with </a:t>
            </a:r>
            <a:r>
              <a:rPr lang="en-US" b="1" smtClean="0"/>
              <a:t>“diminished capacity.” </a:t>
            </a:r>
            <a:r>
              <a:rPr lang="en-US" smtClean="0"/>
              <a:t>These victims cannot fully and freely consent to  sexual activity.  </a:t>
            </a:r>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FFEBF-FF03-427D-8856-9592EB260277}"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052 Template Set.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p:txBody>
          <a:bodyPr/>
          <a:lstStyle>
            <a:lvl1pPr>
              <a:defRPr/>
            </a:lvl1pPr>
          </a:lstStyle>
          <a:p>
            <a:pPr>
              <a:defRPr/>
            </a:pPr>
            <a:fld id="{5BE004DD-7E7D-4503-8869-E53EB058B959}" type="datetimeFigureOut">
              <a:rPr lang="en-US"/>
              <a:pPr>
                <a:defRPr/>
              </a:pPr>
              <a:t>7/3/2012</a:t>
            </a:fld>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6A05B2CF-61CC-4086-884E-53901497029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0461129-782A-469A-89A0-3DCD97CB2956}" type="datetimeFigureOut">
              <a:rPr lang="en-US"/>
              <a:pPr>
                <a:defRPr/>
              </a:pPr>
              <a:t>7/3/2012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31A27736-83D3-4876-8DE7-7D47A0D2B3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E6A1D5F-EBC8-49EC-9640-778A4A076E99}" type="datetimeFigureOut">
              <a:rPr lang="en-US"/>
              <a:pPr>
                <a:defRPr/>
              </a:pPr>
              <a:t>7/3/2012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A126FDC-9934-4480-A935-4734AAA4A35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0010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52600"/>
            <a:ext cx="8001000" cy="4373563"/>
          </a:xfrm>
        </p:spPr>
        <p:txBody>
          <a:bodyPr/>
          <a:lstStyle/>
          <a:p>
            <a:pPr lvl="0"/>
            <a:endParaRPr lang="en-US" noProof="0"/>
          </a:p>
        </p:txBody>
      </p:sp>
      <p:sp>
        <p:nvSpPr>
          <p:cNvPr id="4" name="Footer Placeholder 3"/>
          <p:cNvSpPr>
            <a:spLocks noGrp="1"/>
          </p:cNvSpPr>
          <p:nvPr>
            <p:ph type="ftr" sz="quarter" idx="10"/>
          </p:nvPr>
        </p:nvSpPr>
        <p:spPr/>
        <p:txBody>
          <a:bodyPr/>
          <a:lstStyle>
            <a:lvl1pPr>
              <a:defRPr/>
            </a:lvl1pPr>
          </a:lstStyle>
          <a:p>
            <a:pPr>
              <a:defRPr/>
            </a:pPr>
            <a:endParaRPr lang="en-US"/>
          </a:p>
        </p:txBody>
      </p:sp>
      <p:sp>
        <p:nvSpPr>
          <p:cNvPr id="5" name="Slide Number Placeholder 4"/>
          <p:cNvSpPr>
            <a:spLocks noGrp="1"/>
          </p:cNvSpPr>
          <p:nvPr>
            <p:ph type="sldNum" sz="quarter" idx="11"/>
          </p:nvPr>
        </p:nvSpPr>
        <p:spPr/>
        <p:txBody>
          <a:bodyPr/>
          <a:lstStyle>
            <a:lvl1pPr>
              <a:defRPr/>
            </a:lvl1pPr>
          </a:lstStyle>
          <a:p>
            <a:pPr>
              <a:defRPr/>
            </a:pPr>
            <a:fld id="{23243451-C2C6-4256-80C5-1E4C64B31C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8A20D5-C910-46DF-8255-76A041C8F8F2}" type="datetimeFigureOut">
              <a:rPr lang="en-US"/>
              <a:pPr>
                <a:defRPr/>
              </a:pPr>
              <a:t>7/3/2012</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53C1394-4573-4FBB-A4BC-F21F3D2A6BD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CB6833-188E-426F-9B0C-A12610C287F9}" type="datetimeFigureOut">
              <a:rPr lang="en-US"/>
              <a:pPr>
                <a:defRPr/>
              </a:pPr>
              <a:t>7/3/2012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D63DF2-904D-4F46-B29F-B2B2729BA547}"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FB6AD04-D948-4BDA-8524-117D60D475DC}" type="datetimeFigureOut">
              <a:rPr lang="en-US"/>
              <a:pPr>
                <a:defRPr/>
              </a:pPr>
              <a:t>7/3/2012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E003920-CF03-49C7-99A3-808F830411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2019DC10-A546-4D9D-B8D3-800089A02FD3}" type="datetimeFigureOut">
              <a:rPr lang="en-US"/>
              <a:pPr>
                <a:defRPr/>
              </a:pPr>
              <a:t>7/3/2012</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41A2CD1-ECCA-47ED-BE2F-7C9A36796A1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C83444B5-5515-446A-B3FC-23DCF847CF55}" type="datetimeFigureOut">
              <a:rPr lang="en-US"/>
              <a:pPr>
                <a:defRPr/>
              </a:pPr>
              <a:t>7/3/2012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9784663-EA53-4DBE-986B-856F4E1690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28FF6BF8-07CF-4E0D-AA34-E56A40EAA5D0}" type="datetimeFigureOut">
              <a:rPr lang="en-US"/>
              <a:pPr>
                <a:defRPr/>
              </a:pPr>
              <a:t>7/3/2012</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7F8C7B70-AA65-413E-95B7-3419787E36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7E2B5BB-F25E-4F3B-9CA6-79137B7E5258}" type="datetimeFigureOut">
              <a:rPr lang="en-US"/>
              <a:pPr>
                <a:defRPr/>
              </a:pPr>
              <a:t>7/3/2012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743E4F1-DD64-4FA9-8405-83E43C704E0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4FE0741B-3B00-4B45-8373-31682163F9B3}" type="datetimeFigureOut">
              <a:rPr lang="en-US"/>
              <a:pPr>
                <a:defRPr/>
              </a:pPr>
              <a:t>7/3/2012</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63C34DB-2490-48FF-9427-133EA2CA21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4099"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9C10F8B6-0148-43C4-AA79-9006479AA8BC}" type="datetimeFigureOut">
              <a:rPr lang="en-US"/>
              <a:pPr>
                <a:defRPr/>
              </a:pPr>
              <a:t>7/3/2012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C1E44A96-994E-4737-8FD1-B4E10A06EE39}" type="slidenum">
              <a:rPr lang="en-US"/>
              <a:pPr>
                <a:defRPr/>
              </a:pPr>
              <a:t>‹#›</a:t>
            </a:fld>
            <a:endParaRPr lang="en-US"/>
          </a:p>
        </p:txBody>
      </p:sp>
      <p:pic>
        <p:nvPicPr>
          <p:cNvPr id="4103" name="Picture 6" descr="052 Template Set.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825" r:id="rId1"/>
    <p:sldLayoutId id="2147483816" r:id="rId2"/>
    <p:sldLayoutId id="214748382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7" r:id="rId12"/>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justice.gov/ndic/pubs8/8872/index.htm"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2.vml"/><Relationship Id="rId4"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3.vml"/><Relationship Id="rId4"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3" Type="http://schemas.openxmlformats.org/officeDocument/2006/relationships/hyperlink" Target="http://www.istockphoto.com/stock-photo-6938226-the-law.ph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hyperlink" Target="http://www.rainn.org/get-information/types-of-sexual-assault/drug-facilitated-assault" TargetMode="External"/><Relationship Id="rId7" Type="http://schemas.openxmlformats.org/officeDocument/2006/relationships/hyperlink" Target="http://www.fris.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www.fris.org/Resources/PDFs/Books/SexAssaultHandbook.pdf" TargetMode="External"/><Relationship Id="rId5" Type="http://schemas.openxmlformats.org/officeDocument/2006/relationships/hyperlink" Target="http://www.fris.org/Resources/PrintedResources.html" TargetMode="External"/><Relationship Id="rId4" Type="http://schemas.openxmlformats.org/officeDocument/2006/relationships/hyperlink" Target="http://www.justice.gov/ndic/pubs8/8872/index.ht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stockphoto.com/stock-photo-6938226-the-law.ph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hyperlink" Target="http://www.istockphoto.com/stock-photo-6938226-the-law.ph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t>Drug-facilitated sexual assault</a:t>
            </a:r>
            <a:endParaRPr lang="en-US" dirty="0"/>
          </a:p>
        </p:txBody>
      </p:sp>
      <p:sp>
        <p:nvSpPr>
          <p:cNvPr id="8195" name="Subtitle 2"/>
          <p:cNvSpPr>
            <a:spLocks noGrp="1"/>
          </p:cNvSpPr>
          <p:nvPr>
            <p:ph type="subTitle" idx="1"/>
          </p:nvPr>
        </p:nvSpPr>
        <p:spPr>
          <a:xfrm>
            <a:off x="1371600" y="3332163"/>
            <a:ext cx="6400800" cy="1752600"/>
          </a:xfrm>
        </p:spPr>
        <p:txBody>
          <a:bodyPr/>
          <a:lstStyle/>
          <a:p>
            <a:pPr eaLnBrk="1" hangingPunct="1"/>
            <a:r>
              <a:rPr lang="en-US" b="1" smtClean="0"/>
              <a:t>West Virginia Foundation for Rape Information and Services</a:t>
            </a:r>
          </a:p>
          <a:p>
            <a:pPr eaLnBrk="1" hangingPunct="1"/>
            <a:r>
              <a:rPr lang="en-US" b="1" smtClean="0"/>
              <a:t>www.fris.org</a:t>
            </a:r>
          </a:p>
          <a:p>
            <a:pPr eaLnBrk="1" hangingPunct="1"/>
            <a:endParaRPr lang="en-US" b="1"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Diminished Capacity</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pPr marL="548640" indent="-411480" eaLnBrk="1" fontAlgn="auto" hangingPunct="1">
              <a:spcAft>
                <a:spcPts val="0"/>
              </a:spcAft>
              <a:buClr>
                <a:schemeClr val="tx1">
                  <a:shade val="95000"/>
                </a:schemeClr>
              </a:buClr>
              <a:buFont typeface="Wingdings 2" pitchFamily="18" charset="2"/>
              <a:buNone/>
              <a:defRPr/>
            </a:pPr>
            <a:r>
              <a:rPr lang="en-US" dirty="0" smtClean="0"/>
              <a:t>Exists when an individual does not have the capacity to consent</a:t>
            </a:r>
          </a:p>
          <a:p>
            <a:pPr marL="1134427" lvl="2" indent="-411480" eaLnBrk="1" fontAlgn="auto" hangingPunct="1">
              <a:spcAft>
                <a:spcPts val="0"/>
              </a:spcAft>
              <a:buClr>
                <a:schemeClr val="tx1">
                  <a:shade val="95000"/>
                </a:schemeClr>
              </a:buClr>
              <a:buFont typeface="Wingdings" pitchFamily="2" charset="2"/>
              <a:buChar char="Ø"/>
              <a:defRPr/>
            </a:pPr>
            <a:r>
              <a:rPr lang="en-US" sz="2600" i="1" dirty="0" smtClean="0"/>
              <a:t>Examples:  drugged, passed out, unconscious, mentally incapacitated, etc. </a:t>
            </a:r>
          </a:p>
          <a:p>
            <a:pPr marL="548640" indent="-411480" eaLnBrk="1" fontAlgn="auto" hangingPunct="1">
              <a:spcAft>
                <a:spcPts val="0"/>
              </a:spcAft>
              <a:buClr>
                <a:schemeClr val="tx1">
                  <a:shade val="95000"/>
                </a:schemeClr>
              </a:buClr>
              <a:buFont typeface="Wingdings 2" pitchFamily="18" charset="2"/>
              <a:buNone/>
              <a:defRPr/>
            </a:pPr>
            <a:endParaRPr lang="en-US" dirty="0" smtClean="0"/>
          </a:p>
          <a:p>
            <a:pPr marL="548640" indent="-411480" algn="ctr" eaLnBrk="1" fontAlgn="auto" hangingPunct="1">
              <a:spcAft>
                <a:spcPts val="0"/>
              </a:spcAft>
              <a:buClr>
                <a:schemeClr val="tx1">
                  <a:shade val="95000"/>
                </a:schemeClr>
              </a:buClr>
              <a:buFont typeface="Wingdings 2" pitchFamily="18" charset="2"/>
              <a:buNone/>
              <a:defRPr/>
            </a:pPr>
            <a:r>
              <a:rPr lang="en-US" dirty="0" smtClean="0"/>
              <a:t>Under no circumstance could someone</a:t>
            </a:r>
          </a:p>
          <a:p>
            <a:pPr marL="548640" indent="-411480" algn="ctr" eaLnBrk="1" fontAlgn="auto" hangingPunct="1">
              <a:spcAft>
                <a:spcPts val="0"/>
              </a:spcAft>
              <a:buClr>
                <a:schemeClr val="tx1">
                  <a:shade val="95000"/>
                </a:schemeClr>
              </a:buClr>
              <a:buFont typeface="Wingdings 2" pitchFamily="18" charset="2"/>
              <a:buNone/>
              <a:defRPr/>
            </a:pPr>
            <a:r>
              <a:rPr lang="en-US" dirty="0" smtClean="0"/>
              <a:t> in such a state consent to sexual activity</a:t>
            </a:r>
            <a:endParaRPr lang="en-US" sz="1300" b="1" u="sng" dirty="0" smtClean="0"/>
          </a:p>
          <a:p>
            <a:pPr marL="548640" indent="-411480" eaLnBrk="1" fontAlgn="auto" hangingPunct="1">
              <a:spcAft>
                <a:spcPts val="0"/>
              </a:spcAft>
              <a:buClr>
                <a:schemeClr val="tx1">
                  <a:shade val="95000"/>
                </a:schemeClr>
              </a:buClr>
              <a:buFont typeface="Wingdings 2"/>
              <a:buNone/>
              <a:defRPr/>
            </a:pPr>
            <a:endParaRPr lang="en-US" sz="1300" b="1" u="sng" dirty="0" smtClean="0"/>
          </a:p>
          <a:p>
            <a:pPr marL="548640" indent="-411480" eaLnBrk="1" fontAlgn="auto" hangingPunct="1">
              <a:spcAft>
                <a:spcPts val="0"/>
              </a:spcAft>
              <a:buClr>
                <a:schemeClr val="tx1">
                  <a:shade val="95000"/>
                </a:schemeClr>
              </a:buClr>
              <a:buFont typeface="Wingdings 2"/>
              <a:buNone/>
              <a:defRPr/>
            </a:pPr>
            <a:endParaRPr lang="en-US" sz="1300" b="1" u="sng" dirty="0" smtClean="0"/>
          </a:p>
          <a:p>
            <a:pPr marL="548640" indent="-411480" eaLnBrk="1" fontAlgn="auto" hangingPunct="1">
              <a:spcAft>
                <a:spcPts val="0"/>
              </a:spcAft>
              <a:buClr>
                <a:schemeClr val="tx1">
                  <a:shade val="95000"/>
                </a:schemeClr>
              </a:buClr>
              <a:buFont typeface="Wingdings 2"/>
              <a:buNone/>
              <a:defRPr/>
            </a:pPr>
            <a:endParaRPr lang="en-US" sz="1300" b="1" u="sng" dirty="0" smtClean="0"/>
          </a:p>
          <a:p>
            <a:pPr marL="548640" indent="-411480" eaLnBrk="1" fontAlgn="auto" hangingPunct="1">
              <a:spcAft>
                <a:spcPts val="0"/>
              </a:spcAft>
              <a:buClr>
                <a:schemeClr val="tx1">
                  <a:shade val="95000"/>
                </a:schemeClr>
              </a:buClr>
              <a:buFont typeface="Wingdings 2"/>
              <a:buNone/>
              <a:defRPr/>
            </a:pPr>
            <a:endParaRPr lang="en-US" sz="1300" b="1" u="sng" dirty="0" smtClean="0"/>
          </a:p>
          <a:p>
            <a:pPr marL="548640" indent="-411480" eaLnBrk="1" fontAlgn="auto" hangingPunct="1">
              <a:spcAft>
                <a:spcPts val="0"/>
              </a:spcAft>
              <a:buClr>
                <a:schemeClr val="tx1">
                  <a:shade val="95000"/>
                </a:schemeClr>
              </a:buClr>
              <a:buFont typeface="Wingdings 2"/>
              <a:buNone/>
              <a:defRPr/>
            </a:pPr>
            <a:endParaRPr lang="en-US" sz="1300" b="1" u="sng" dirty="0" smtClean="0"/>
          </a:p>
          <a:p>
            <a:pPr marL="548640" indent="-411480" algn="ctr" eaLnBrk="1" fontAlgn="auto" hangingPunct="1">
              <a:spcAft>
                <a:spcPts val="0"/>
              </a:spcAft>
              <a:buClr>
                <a:schemeClr val="tx1">
                  <a:shade val="95000"/>
                </a:schemeClr>
              </a:buClr>
              <a:buFont typeface="Wingdings 2"/>
              <a:buNone/>
              <a:defRPr/>
            </a:pPr>
            <a:r>
              <a:rPr lang="en-US" sz="1700" dirty="0" smtClean="0"/>
              <a:t>From: “Drug Facilitated Sexual Assault” by Rape, Abuse &amp; Incest  National Network (RAINN)</a:t>
            </a:r>
          </a:p>
          <a:p>
            <a:pPr marL="548640" indent="-411480" eaLnBrk="1" fontAlgn="auto" hangingPunct="1">
              <a:spcAft>
                <a:spcPts val="0"/>
              </a:spcAft>
              <a:buClr>
                <a:schemeClr val="tx1">
                  <a:shade val="95000"/>
                </a:schemeClr>
              </a:buClr>
              <a:buFont typeface="Wingdings 2"/>
              <a:buNone/>
              <a:defRPr/>
            </a:pPr>
            <a:endParaRPr lang="en-US" b="1" u="sng"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Char char=""/>
              <a:defRPr/>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Diminished Capacity</a:t>
            </a:r>
            <a:endParaRPr lang="en-US" dirty="0"/>
          </a:p>
        </p:txBody>
      </p:sp>
      <p:sp>
        <p:nvSpPr>
          <p:cNvPr id="18435" name="Content Placeholder 2"/>
          <p:cNvSpPr>
            <a:spLocks noGrp="1"/>
          </p:cNvSpPr>
          <p:nvPr>
            <p:ph idx="1"/>
          </p:nvPr>
        </p:nvSpPr>
        <p:spPr>
          <a:xfrm>
            <a:off x="457200" y="1295400"/>
            <a:ext cx="8229600" cy="5105400"/>
          </a:xfrm>
        </p:spPr>
        <p:txBody>
          <a:bodyPr/>
          <a:lstStyle/>
          <a:p>
            <a:pPr eaLnBrk="1" hangingPunct="1"/>
            <a:r>
              <a:rPr lang="en-US" smtClean="0"/>
              <a:t>Victims of sexual assault  in these situations may blame themselves because they drank, used drugs, and may have limited memory of what happened to them.</a:t>
            </a:r>
            <a:endParaRPr lang="en-US" b="1" u="sng" smtClean="0"/>
          </a:p>
          <a:p>
            <a:pPr algn="ctr" eaLnBrk="1" hangingPunct="1">
              <a:buFont typeface="Wingdings 2" pitchFamily="18" charset="2"/>
              <a:buNone/>
            </a:pPr>
            <a:r>
              <a:rPr lang="en-US" sz="3600" b="1" u="sng" smtClean="0"/>
              <a:t>It is not the victim’s fault!</a:t>
            </a:r>
          </a:p>
          <a:p>
            <a:pPr algn="ctr" eaLnBrk="1" hangingPunct="1">
              <a:buFont typeface="Wingdings 2" pitchFamily="18" charset="2"/>
              <a:buNone/>
            </a:pPr>
            <a:endParaRPr lang="en-US" sz="3600" b="1" u="sng" smtClean="0"/>
          </a:p>
          <a:p>
            <a:pPr algn="ctr" eaLnBrk="1" hangingPunct="1">
              <a:buFont typeface="Wingdings 2" pitchFamily="18" charset="2"/>
              <a:buNone/>
            </a:pPr>
            <a:r>
              <a:rPr lang="en-US" b="1" u="sng" smtClean="0"/>
              <a:t>The offender is the one who took </a:t>
            </a:r>
          </a:p>
          <a:p>
            <a:pPr algn="ctr" eaLnBrk="1" hangingPunct="1">
              <a:buFont typeface="Wingdings 2" pitchFamily="18" charset="2"/>
              <a:buNone/>
            </a:pPr>
            <a:r>
              <a:rPr lang="en-US" b="1" u="sng" smtClean="0"/>
              <a:t>advantage of her diminished capacity.</a:t>
            </a:r>
          </a:p>
          <a:p>
            <a:pPr eaLnBrk="1" hangingPunct="1">
              <a:buFont typeface="Wingdings 2" pitchFamily="18" charset="2"/>
              <a:buNone/>
            </a:pPr>
            <a:endParaRPr lang="en-US" sz="1300" b="1" u="sng" smtClean="0"/>
          </a:p>
          <a:p>
            <a:pPr eaLnBrk="1" hangingPunct="1">
              <a:buFont typeface="Wingdings 2" pitchFamily="18" charset="2"/>
              <a:buNone/>
            </a:pPr>
            <a:endParaRPr lang="en-US" sz="1300" b="1" u="sng" smtClean="0"/>
          </a:p>
          <a:p>
            <a:pPr eaLnBrk="1" hangingPunct="1">
              <a:buFont typeface="Wingdings 2" pitchFamily="18" charset="2"/>
              <a:buNone/>
            </a:pPr>
            <a:r>
              <a:rPr lang="en-US" sz="1400" smtClean="0"/>
              <a:t>From: “Drug Facilitated Sexual Assault” by Rape, Abuse &amp; Incest National Network (RAINN)</a:t>
            </a:r>
          </a:p>
          <a:p>
            <a:pPr eaLnBrk="1" hangingPunct="1">
              <a:buFont typeface="Wingdings 2" pitchFamily="18" charset="2"/>
              <a:buNone/>
            </a:pPr>
            <a:endParaRPr lang="en-US" sz="1300" b="1" u="sng" smtClean="0"/>
          </a:p>
          <a:p>
            <a:pPr eaLnBrk="1" hangingPunct="1">
              <a:buFont typeface="Wingdings 2" pitchFamily="18" charset="2"/>
              <a:buNone/>
            </a:pPr>
            <a:endParaRPr lang="en-US" sz="1300" b="1" u="sng" smtClean="0"/>
          </a:p>
          <a:p>
            <a:pPr eaLnBrk="1" hangingPunct="1">
              <a:buFont typeface="Wingdings 2" pitchFamily="18" charset="2"/>
              <a:buNone/>
            </a:pPr>
            <a:endParaRPr lang="en-US" sz="1300" b="1" u="sng" smtClean="0"/>
          </a:p>
          <a:p>
            <a:pPr eaLnBrk="1" hangingPunct="1">
              <a:buFont typeface="Wingdings 2" pitchFamily="18" charset="2"/>
              <a:buNone/>
            </a:pPr>
            <a:endParaRPr lang="en-US" sz="1300" b="1" u="sng" smtClean="0"/>
          </a:p>
          <a:p>
            <a:pPr eaLnBrk="1" hangingPunct="1">
              <a:buFont typeface="Wingdings 2" pitchFamily="18" charset="2"/>
              <a:buNone/>
            </a:pPr>
            <a:endParaRPr lang="en-US" sz="1300" b="1" u="sng" smtClean="0"/>
          </a:p>
          <a:p>
            <a:pPr eaLnBrk="1" hangingPunct="1">
              <a:buFont typeface="Wingdings 2" pitchFamily="18" charset="2"/>
              <a:buNone/>
            </a:pPr>
            <a:endParaRPr lang="en-US" b="1" u="sng" smtClean="0"/>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Prevalence of Drug-Facilitated </a:t>
            </a:r>
            <a:br>
              <a:rPr lang="en-US" dirty="0" smtClean="0"/>
            </a:br>
            <a:r>
              <a:rPr lang="en-US" dirty="0" smtClean="0"/>
              <a:t>Sexual Assault</a:t>
            </a:r>
            <a:endParaRPr lang="en-US" dirty="0"/>
          </a:p>
        </p:txBody>
      </p:sp>
      <p:sp>
        <p:nvSpPr>
          <p:cNvPr id="19459" name="Content Placeholder 2"/>
          <p:cNvSpPr>
            <a:spLocks noGrp="1"/>
          </p:cNvSpPr>
          <p:nvPr>
            <p:ph sz="half" idx="1"/>
          </p:nvPr>
        </p:nvSpPr>
        <p:spPr>
          <a:xfrm>
            <a:off x="457200" y="1828800"/>
            <a:ext cx="6096000" cy="4572000"/>
          </a:xfrm>
        </p:spPr>
        <p:txBody>
          <a:bodyPr/>
          <a:lstStyle/>
          <a:p>
            <a:pPr eaLnBrk="1" hangingPunct="1">
              <a:buFont typeface="Wingdings 2" pitchFamily="18" charset="2"/>
              <a:buNone/>
            </a:pPr>
            <a:r>
              <a:rPr lang="en-US" sz="2800" b="1" smtClean="0"/>
              <a:t>Difficult to Statistically Document</a:t>
            </a:r>
          </a:p>
          <a:p>
            <a:pPr eaLnBrk="1" hangingPunct="1">
              <a:buFont typeface="Wingdings 2" pitchFamily="18" charset="2"/>
              <a:buNone/>
            </a:pPr>
            <a:r>
              <a:rPr lang="en-US" sz="2800" b="1" smtClean="0"/>
              <a:t>Because Many Don’t Report</a:t>
            </a:r>
          </a:p>
          <a:p>
            <a:pPr eaLnBrk="1" hangingPunct="1"/>
            <a:r>
              <a:rPr lang="en-US" smtClean="0"/>
              <a:t>Shame and possible fear of being blamed for what happened</a:t>
            </a:r>
          </a:p>
          <a:p>
            <a:pPr eaLnBrk="1" hangingPunct="1"/>
            <a:r>
              <a:rPr lang="en-US" smtClean="0"/>
              <a:t>Concern about  criminal charges for underage drinking or illegal drug use</a:t>
            </a:r>
          </a:p>
          <a:p>
            <a:pPr eaLnBrk="1" hangingPunct="1"/>
            <a:r>
              <a:rPr lang="en-US" smtClean="0"/>
              <a:t>Drugs metabolize quickly; hard to detect</a:t>
            </a:r>
          </a:p>
        </p:txBody>
      </p:sp>
      <p:pic>
        <p:nvPicPr>
          <p:cNvPr id="19460" name="Picture 2" descr="C:\Documents and Settings\amarti24\Local Settings\Temporary Internet Files\Content.IE5\3FVG8JG6\MP900402499[1].jpg"/>
          <p:cNvPicPr>
            <a:picLocks noGrp="1" noChangeAspect="1" noChangeArrowheads="1"/>
          </p:cNvPicPr>
          <p:nvPr>
            <p:ph sz="half" idx="2"/>
          </p:nvPr>
        </p:nvPicPr>
        <p:blipFill>
          <a:blip r:embed="rId3" cstate="print"/>
          <a:srcRect/>
          <a:stretch>
            <a:fillRect/>
          </a:stretch>
        </p:blipFill>
        <p:spPr>
          <a:xfrm>
            <a:off x="6629400" y="1600200"/>
            <a:ext cx="2286000" cy="44196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Rates of Drug-Facilitated </a:t>
            </a:r>
            <a:br>
              <a:rPr lang="en-US" dirty="0" smtClean="0"/>
            </a:br>
            <a:r>
              <a:rPr lang="en-US" dirty="0" smtClean="0"/>
              <a:t>Sexual Assault</a:t>
            </a:r>
            <a:endParaRPr lang="en-US" dirty="0"/>
          </a:p>
        </p:txBody>
      </p:sp>
      <p:sp>
        <p:nvSpPr>
          <p:cNvPr id="20483" name="Content Placeholder 3"/>
          <p:cNvSpPr>
            <a:spLocks noGrp="1"/>
          </p:cNvSpPr>
          <p:nvPr>
            <p:ph sz="half" idx="2"/>
          </p:nvPr>
        </p:nvSpPr>
        <p:spPr>
          <a:xfrm>
            <a:off x="3810000" y="1600200"/>
            <a:ext cx="4876800" cy="4525963"/>
          </a:xfrm>
        </p:spPr>
        <p:txBody>
          <a:bodyPr anchor="ctr"/>
          <a:lstStyle/>
          <a:p>
            <a:pPr eaLnBrk="1" hangingPunct="1">
              <a:buFont typeface="Wingdings 2" pitchFamily="18" charset="2"/>
              <a:buNone/>
            </a:pPr>
            <a:r>
              <a:rPr lang="en-US" sz="3200" smtClean="0"/>
              <a:t>	Studies show rates of drug-facilitated sexual assaults are rising!</a:t>
            </a:r>
          </a:p>
          <a:p>
            <a:pPr eaLnBrk="1" hangingPunct="1">
              <a:buFont typeface="Wingdings 2" pitchFamily="18" charset="2"/>
              <a:buNone/>
            </a:pPr>
            <a:endParaRPr lang="en-US" sz="2800" smtClean="0"/>
          </a:p>
          <a:p>
            <a:pPr eaLnBrk="1" hangingPunct="1">
              <a:buFont typeface="Wingdings 2" pitchFamily="18" charset="2"/>
              <a:buNone/>
            </a:pPr>
            <a:endParaRPr lang="en-US" sz="3200" smtClean="0"/>
          </a:p>
        </p:txBody>
      </p:sp>
      <p:pic>
        <p:nvPicPr>
          <p:cNvPr id="20484" name="Picture 3" descr="C:\Documents and Settings\amarti24\Local Settings\Temporary Internet Files\Content.IE5\9VNGRBNC\MP900444553[1].jpg"/>
          <p:cNvPicPr>
            <a:picLocks noGrp="1" noChangeAspect="1" noChangeArrowheads="1"/>
          </p:cNvPicPr>
          <p:nvPr>
            <p:ph sz="half" idx="1"/>
          </p:nvPr>
        </p:nvPicPr>
        <p:blipFill>
          <a:blip r:embed="rId3" cstate="print"/>
          <a:srcRect/>
          <a:stretch>
            <a:fillRect/>
          </a:stretch>
        </p:blipFill>
        <p:spPr>
          <a:xfrm>
            <a:off x="971550" y="1600200"/>
            <a:ext cx="3009900" cy="4525963"/>
          </a:xfrm>
        </p:spPr>
      </p:pic>
      <p:sp>
        <p:nvSpPr>
          <p:cNvPr id="20485" name="TextBox 4"/>
          <p:cNvSpPr txBox="1">
            <a:spLocks noChangeArrowheads="1"/>
          </p:cNvSpPr>
          <p:nvPr/>
        </p:nvSpPr>
        <p:spPr bwMode="auto">
          <a:xfrm>
            <a:off x="1219200" y="6248400"/>
            <a:ext cx="7162800" cy="461963"/>
          </a:xfrm>
          <a:prstGeom prst="rect">
            <a:avLst/>
          </a:prstGeom>
          <a:noFill/>
          <a:ln w="9525">
            <a:noFill/>
            <a:miter lim="800000"/>
            <a:headEnd/>
            <a:tailEnd/>
          </a:ln>
        </p:spPr>
        <p:txBody>
          <a:bodyPr>
            <a:spAutoFit/>
          </a:bodyPr>
          <a:lstStyle/>
          <a:p>
            <a:r>
              <a:rPr lang="en-US" sz="1200" i="1"/>
              <a:t>Drug-Facilitated Sexual Assault Fast Facts</a:t>
            </a:r>
            <a:r>
              <a:rPr lang="en-US" sz="1200"/>
              <a:t>. U.S. Department of Justice.  Available at: </a:t>
            </a:r>
            <a:r>
              <a:rPr lang="en-US" sz="1200" u="sng">
                <a:hlinkClick r:id="rId4"/>
              </a:rPr>
              <a:t>http://www.justice.gov/ndic/pubs8/8872/index.htm</a:t>
            </a:r>
            <a:r>
              <a:rPr lang="en-US" sz="120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u="sng" dirty="0" smtClean="0"/>
              <a:t>Part Two</a:t>
            </a:r>
            <a:endParaRPr lang="en-US" u="sng" dirty="0"/>
          </a:p>
        </p:txBody>
      </p:sp>
      <p:sp>
        <p:nvSpPr>
          <p:cNvPr id="21507" name="Text Placeholder 2"/>
          <p:cNvSpPr>
            <a:spLocks noGrp="1"/>
          </p:cNvSpPr>
          <p:nvPr>
            <p:ph type="body" idx="1"/>
          </p:nvPr>
        </p:nvSpPr>
        <p:spPr>
          <a:xfrm>
            <a:off x="1600200" y="2508250"/>
            <a:ext cx="7086600" cy="1509713"/>
          </a:xfrm>
        </p:spPr>
        <p:txBody>
          <a:bodyPr/>
          <a:lstStyle/>
          <a:p>
            <a:pPr marL="73025" eaLnBrk="1" hangingPunct="1"/>
            <a:r>
              <a:rPr lang="en-US" sz="3600" b="1" smtClean="0"/>
              <a:t>Drugs Commonly Used </a:t>
            </a:r>
          </a:p>
          <a:p>
            <a:pPr marL="73025" eaLnBrk="1" hangingPunct="1"/>
            <a:r>
              <a:rPr lang="en-US" sz="3600" b="1" smtClean="0"/>
              <a:t>to Facilitate Sexual Assaults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Drugs Frequently Used in </a:t>
            </a:r>
            <a:br>
              <a:rPr lang="en-US" dirty="0" smtClean="0"/>
            </a:br>
            <a:r>
              <a:rPr lang="en-US" dirty="0" smtClean="0"/>
              <a:t>Sexual Assaults</a:t>
            </a:r>
            <a:endParaRPr lang="en-US" dirty="0"/>
          </a:p>
        </p:txBody>
      </p:sp>
      <p:sp>
        <p:nvSpPr>
          <p:cNvPr id="22531" name="Content Placeholder 2"/>
          <p:cNvSpPr>
            <a:spLocks noGrp="1"/>
          </p:cNvSpPr>
          <p:nvPr>
            <p:ph sz="half" idx="1"/>
          </p:nvPr>
        </p:nvSpPr>
        <p:spPr/>
        <p:txBody>
          <a:bodyPr/>
          <a:lstStyle/>
          <a:p>
            <a:pPr eaLnBrk="1" hangingPunct="1"/>
            <a:r>
              <a:rPr lang="en-US" smtClean="0"/>
              <a:t>Alcohol</a:t>
            </a:r>
          </a:p>
          <a:p>
            <a:pPr eaLnBrk="1" hangingPunct="1"/>
            <a:r>
              <a:rPr lang="en-US" smtClean="0"/>
              <a:t>Marijuana</a:t>
            </a:r>
          </a:p>
          <a:p>
            <a:pPr eaLnBrk="1" hangingPunct="1"/>
            <a:r>
              <a:rPr lang="en-US" smtClean="0"/>
              <a:t>Benzodiazepines</a:t>
            </a:r>
          </a:p>
          <a:p>
            <a:pPr eaLnBrk="1" hangingPunct="1"/>
            <a:r>
              <a:rPr lang="en-US" smtClean="0"/>
              <a:t>GHB</a:t>
            </a:r>
          </a:p>
          <a:p>
            <a:pPr eaLnBrk="1" hangingPunct="1">
              <a:buFont typeface="Wingdings 2" pitchFamily="18" charset="2"/>
              <a:buNone/>
            </a:pPr>
            <a:r>
              <a:rPr lang="en-US" smtClean="0"/>
              <a:t>	</a:t>
            </a:r>
          </a:p>
          <a:p>
            <a:pPr eaLnBrk="1" hangingPunct="1">
              <a:buFont typeface="Wingdings 2" pitchFamily="18" charset="2"/>
              <a:buNone/>
            </a:pPr>
            <a:endParaRPr lang="en-US" smtClean="0"/>
          </a:p>
        </p:txBody>
      </p:sp>
      <p:sp>
        <p:nvSpPr>
          <p:cNvPr id="22532" name="Content Placeholder 3"/>
          <p:cNvSpPr>
            <a:spLocks noGrp="1"/>
          </p:cNvSpPr>
          <p:nvPr>
            <p:ph sz="half" idx="2"/>
          </p:nvPr>
        </p:nvSpPr>
        <p:spPr/>
        <p:txBody>
          <a:bodyPr/>
          <a:lstStyle/>
          <a:p>
            <a:pPr eaLnBrk="1" hangingPunct="1"/>
            <a:r>
              <a:rPr lang="en-US" smtClean="0"/>
              <a:t>Ecstasy</a:t>
            </a:r>
          </a:p>
          <a:p>
            <a:pPr eaLnBrk="1" hangingPunct="1"/>
            <a:r>
              <a:rPr lang="en-US" smtClean="0"/>
              <a:t>Amphetamines</a:t>
            </a:r>
          </a:p>
          <a:p>
            <a:pPr eaLnBrk="1" hangingPunct="1"/>
            <a:r>
              <a:rPr lang="en-US" smtClean="0"/>
              <a:t>Rohypnol</a:t>
            </a:r>
          </a:p>
          <a:p>
            <a:pPr eaLnBrk="1" hangingPunct="1"/>
            <a:r>
              <a:rPr lang="en-US" smtClean="0"/>
              <a:t>Ketamine</a:t>
            </a:r>
          </a:p>
        </p:txBody>
      </p:sp>
      <p:pic>
        <p:nvPicPr>
          <p:cNvPr id="22533" name="Picture 8" descr="C:\Documents and Settings\amarti24\Local Settings\Temporary Internet Files\Content.IE5\28OBEVFF\MP900444003[1].jpg"/>
          <p:cNvPicPr>
            <a:picLocks noChangeAspect="1" noChangeArrowheads="1"/>
          </p:cNvPicPr>
          <p:nvPr/>
        </p:nvPicPr>
        <p:blipFill>
          <a:blip r:embed="rId3" cstate="print"/>
          <a:srcRect/>
          <a:stretch>
            <a:fillRect/>
          </a:stretch>
        </p:blipFill>
        <p:spPr bwMode="auto">
          <a:xfrm>
            <a:off x="2362200" y="3886200"/>
            <a:ext cx="3921125" cy="2609850"/>
          </a:xfrm>
          <a:prstGeom prst="rect">
            <a:avLst/>
          </a:prstGeom>
          <a:noFill/>
          <a:ln w="9525">
            <a:noFill/>
            <a:miter lim="800000"/>
            <a:headEnd/>
            <a:tailEnd/>
          </a:ln>
        </p:spPr>
      </p:pic>
      <p:sp>
        <p:nvSpPr>
          <p:cNvPr id="22534" name="TextBox 5"/>
          <p:cNvSpPr txBox="1">
            <a:spLocks noChangeArrowheads="1"/>
          </p:cNvSpPr>
          <p:nvPr/>
        </p:nvSpPr>
        <p:spPr bwMode="auto">
          <a:xfrm>
            <a:off x="0" y="6553200"/>
            <a:ext cx="9144000" cy="338138"/>
          </a:xfrm>
          <a:prstGeom prst="rect">
            <a:avLst/>
          </a:prstGeom>
          <a:noFill/>
          <a:ln w="9525">
            <a:noFill/>
            <a:miter lim="800000"/>
            <a:headEnd/>
            <a:tailEnd/>
          </a:ln>
        </p:spPr>
        <p:txBody>
          <a:bodyPr>
            <a:spAutoFit/>
          </a:bodyPr>
          <a:lstStyle/>
          <a:p>
            <a:pPr algn="ctr"/>
            <a:r>
              <a:rPr lang="en-US" sz="1600">
                <a:latin typeface="Book Antiqua" pitchFamily="18" charset="0"/>
              </a:rPr>
              <a:t>From: PACT Program: Promoting Awareness of the College Transition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Alcohol</a:t>
            </a:r>
            <a:endParaRPr lang="en-US" dirty="0"/>
          </a:p>
        </p:txBody>
      </p:sp>
      <p:sp>
        <p:nvSpPr>
          <p:cNvPr id="23555" name="Content Placeholder 2"/>
          <p:cNvSpPr>
            <a:spLocks noGrp="1"/>
          </p:cNvSpPr>
          <p:nvPr>
            <p:ph sz="half" idx="1"/>
          </p:nvPr>
        </p:nvSpPr>
        <p:spPr>
          <a:xfrm>
            <a:off x="457200" y="1600200"/>
            <a:ext cx="4038600" cy="4648200"/>
          </a:xfrm>
        </p:spPr>
        <p:txBody>
          <a:bodyPr/>
          <a:lstStyle/>
          <a:p>
            <a:pPr eaLnBrk="1" hangingPunct="1"/>
            <a:r>
              <a:rPr lang="en-US" smtClean="0"/>
              <a:t>Most common “drug” of sexual assault</a:t>
            </a:r>
          </a:p>
          <a:p>
            <a:pPr eaLnBrk="1" hangingPunct="1"/>
            <a:r>
              <a:rPr lang="en-US" smtClean="0"/>
              <a:t>Not thought of as a drug of sexual assault</a:t>
            </a:r>
          </a:p>
          <a:p>
            <a:pPr eaLnBrk="1" hangingPunct="1"/>
            <a:r>
              <a:rPr lang="en-US" smtClean="0"/>
              <a:t>Widespread social use; college environs</a:t>
            </a:r>
          </a:p>
          <a:p>
            <a:pPr eaLnBrk="1" hangingPunct="1"/>
            <a:r>
              <a:rPr lang="en-US" smtClean="0"/>
              <a:t>Reduces judgment, reasoning, physical ability to resist assaults</a:t>
            </a:r>
          </a:p>
        </p:txBody>
      </p:sp>
      <p:pic>
        <p:nvPicPr>
          <p:cNvPr id="23556" name="Picture 3" descr="C:\Documents and Settings\amarti24\Local Settings\Temporary Internet Files\Content.IE5\S7FQ67KD\MP900432803[1].jpg"/>
          <p:cNvPicPr>
            <a:picLocks noGrp="1" noChangeAspect="1" noChangeArrowheads="1"/>
          </p:cNvPicPr>
          <p:nvPr>
            <p:ph sz="half" idx="2"/>
          </p:nvPr>
        </p:nvPicPr>
        <p:blipFill>
          <a:blip r:embed="rId3" cstate="print"/>
          <a:srcRect/>
          <a:stretch>
            <a:fillRect/>
          </a:stretch>
        </p:blipFill>
        <p:spPr>
          <a:xfrm>
            <a:off x="5008563" y="1600200"/>
            <a:ext cx="3317875" cy="452596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Gamma-</a:t>
            </a:r>
            <a:r>
              <a:rPr lang="en-US" dirty="0" err="1" smtClean="0"/>
              <a:t>Hydroxybutyric</a:t>
            </a:r>
            <a:r>
              <a:rPr lang="en-US" dirty="0" smtClean="0"/>
              <a:t> Acid (GHB) </a:t>
            </a:r>
            <a:endParaRPr lang="en-US" dirty="0"/>
          </a:p>
        </p:txBody>
      </p:sp>
      <p:sp>
        <p:nvSpPr>
          <p:cNvPr id="24579" name="Content Placeholder 2"/>
          <p:cNvSpPr>
            <a:spLocks noGrp="1"/>
          </p:cNvSpPr>
          <p:nvPr>
            <p:ph idx="1"/>
          </p:nvPr>
        </p:nvSpPr>
        <p:spPr/>
        <p:txBody>
          <a:bodyPr/>
          <a:lstStyle/>
          <a:p>
            <a:pPr eaLnBrk="1" hangingPunct="1"/>
            <a:r>
              <a:rPr lang="en-US" smtClean="0"/>
              <a:t>Illegal in U.S.</a:t>
            </a:r>
          </a:p>
          <a:p>
            <a:pPr eaLnBrk="1" hangingPunct="1"/>
            <a:r>
              <a:rPr lang="en-US" smtClean="0"/>
              <a:t>Clear, odorless liquid or white powder</a:t>
            </a:r>
          </a:p>
          <a:p>
            <a:pPr eaLnBrk="1" hangingPunct="1"/>
            <a:r>
              <a:rPr lang="en-US" smtClean="0"/>
              <a:t>Unpleasant salty or bitter taste; masked in strong tasting drinks</a:t>
            </a:r>
          </a:p>
          <a:p>
            <a:pPr eaLnBrk="1" hangingPunct="1"/>
            <a:r>
              <a:rPr lang="en-US" smtClean="0"/>
              <a:t>Effective in about 15 minutes; lasts 3 – 4 hours</a:t>
            </a:r>
          </a:p>
          <a:p>
            <a:pPr eaLnBrk="1" hangingPunct="1">
              <a:buFont typeface="Wingdings 2" pitchFamily="18" charset="2"/>
              <a:buNone/>
            </a:pPr>
            <a:endParaRPr lang="en-US" smtClean="0"/>
          </a:p>
          <a:p>
            <a:pPr eaLnBrk="1" hangingPunct="1">
              <a:buFont typeface="Wingdings 2" pitchFamily="18" charset="2"/>
              <a:buNone/>
            </a:pPr>
            <a:endParaRPr lang="en-US" smtClean="0"/>
          </a:p>
        </p:txBody>
      </p:sp>
      <p:pic>
        <p:nvPicPr>
          <p:cNvPr id="24580" name="Picture 2" descr="http://www.dps.state.ia.us/DNE/images/ghb2.jpg"/>
          <p:cNvPicPr>
            <a:picLocks noChangeAspect="1" noChangeArrowheads="1"/>
          </p:cNvPicPr>
          <p:nvPr/>
        </p:nvPicPr>
        <p:blipFill>
          <a:blip r:embed="rId3" cstate="print"/>
          <a:srcRect/>
          <a:stretch>
            <a:fillRect/>
          </a:stretch>
        </p:blipFill>
        <p:spPr bwMode="auto">
          <a:xfrm>
            <a:off x="2703513" y="4114800"/>
            <a:ext cx="3649662" cy="246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Gamma-</a:t>
            </a:r>
            <a:r>
              <a:rPr lang="en-US" dirty="0" err="1" smtClean="0"/>
              <a:t>Hydroxybutyric</a:t>
            </a:r>
            <a:r>
              <a:rPr lang="en-US" dirty="0" smtClean="0"/>
              <a:t> Acid (GHB) </a:t>
            </a:r>
            <a:endParaRPr lang="en-US" dirty="0"/>
          </a:p>
        </p:txBody>
      </p:sp>
      <p:sp>
        <p:nvSpPr>
          <p:cNvPr id="25603" name="Content Placeholder 2"/>
          <p:cNvSpPr>
            <a:spLocks noGrp="1"/>
          </p:cNvSpPr>
          <p:nvPr>
            <p:ph idx="1"/>
          </p:nvPr>
        </p:nvSpPr>
        <p:spPr/>
        <p:txBody>
          <a:bodyPr/>
          <a:lstStyle/>
          <a:p>
            <a:pPr eaLnBrk="1" hangingPunct="1"/>
            <a:r>
              <a:rPr lang="en-US" u="sng" dirty="0" smtClean="0"/>
              <a:t>Also called: </a:t>
            </a:r>
          </a:p>
          <a:p>
            <a:pPr lvl="1" eaLnBrk="1" hangingPunct="1">
              <a:buFont typeface="Wingdings 2" pitchFamily="18" charset="2"/>
              <a:buNone/>
            </a:pPr>
            <a:r>
              <a:rPr lang="en-US" dirty="0" smtClean="0"/>
              <a:t>	Grievous Bodily Harm (GBH), Liquid X, Liquid E, G, Georgia Home Boy, Easy Lay, Cherry Meth, etc.</a:t>
            </a:r>
          </a:p>
        </p:txBody>
      </p:sp>
      <p:pic>
        <p:nvPicPr>
          <p:cNvPr id="25604" name="Picture 2" descr="http://www.dps.state.ia.us/DNE/images/ghb2.jpg"/>
          <p:cNvPicPr>
            <a:picLocks noChangeAspect="1" noChangeArrowheads="1"/>
          </p:cNvPicPr>
          <p:nvPr/>
        </p:nvPicPr>
        <p:blipFill>
          <a:blip r:embed="rId3" cstate="print"/>
          <a:srcRect/>
          <a:stretch>
            <a:fillRect/>
          </a:stretch>
        </p:blipFill>
        <p:spPr bwMode="auto">
          <a:xfrm>
            <a:off x="2703513" y="4114800"/>
            <a:ext cx="3649662" cy="2462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Gamma-</a:t>
            </a:r>
            <a:r>
              <a:rPr lang="en-US" dirty="0" err="1" smtClean="0"/>
              <a:t>Hydroxybutyric</a:t>
            </a:r>
            <a:r>
              <a:rPr lang="en-US" dirty="0" smtClean="0"/>
              <a:t> Acid (GHB) </a:t>
            </a:r>
            <a:endParaRPr lang="en-US" dirty="0"/>
          </a:p>
        </p:txBody>
      </p:sp>
      <p:pic>
        <p:nvPicPr>
          <p:cNvPr id="26627" name="Content Placeholder 4" descr="ghb.png"/>
          <p:cNvPicPr>
            <a:picLocks noGrp="1" noChangeAspect="1"/>
          </p:cNvPicPr>
          <p:nvPr>
            <p:ph sz="half" idx="1"/>
          </p:nvPr>
        </p:nvPicPr>
        <p:blipFill>
          <a:blip r:embed="rId3" cstate="print"/>
          <a:srcRect/>
          <a:stretch>
            <a:fillRect/>
          </a:stretch>
        </p:blipFill>
        <p:spPr>
          <a:xfrm>
            <a:off x="457200" y="2043113"/>
            <a:ext cx="4038600" cy="3640137"/>
          </a:xfrm>
        </p:spPr>
      </p:pic>
      <p:sp>
        <p:nvSpPr>
          <p:cNvPr id="4" name="Content Placeholder 3"/>
          <p:cNvSpPr>
            <a:spLocks noGrp="1"/>
          </p:cNvSpPr>
          <p:nvPr>
            <p:ph sz="half" idx="2"/>
          </p:nvPr>
        </p:nvSpPr>
        <p:spPr/>
        <p:txBody>
          <a:bodyPr>
            <a:normAutofit fontScale="92500"/>
          </a:bodyPr>
          <a:lstStyle/>
          <a:p>
            <a:pPr marL="548640" indent="-411480" eaLnBrk="1" fontAlgn="auto" hangingPunct="1">
              <a:spcAft>
                <a:spcPts val="0"/>
              </a:spcAft>
              <a:buClr>
                <a:schemeClr val="tx1">
                  <a:shade val="95000"/>
                </a:schemeClr>
              </a:buClr>
              <a:buFont typeface="Wingdings 2"/>
              <a:buChar char=""/>
              <a:defRPr/>
            </a:pPr>
            <a:r>
              <a:rPr lang="en-US" u="sng" dirty="0" smtClean="0"/>
              <a:t>Effects can include:</a:t>
            </a:r>
          </a:p>
          <a:p>
            <a:pPr marL="868680" lvl="1" indent="-283464" eaLnBrk="1" fontAlgn="auto" hangingPunct="1">
              <a:spcAft>
                <a:spcPts val="0"/>
              </a:spcAft>
              <a:buFont typeface="Wingdings 2"/>
              <a:buChar char=""/>
              <a:defRPr/>
            </a:pPr>
            <a:r>
              <a:rPr lang="en-US" dirty="0" smtClean="0"/>
              <a:t>Sedation </a:t>
            </a:r>
          </a:p>
          <a:p>
            <a:pPr marL="868680" lvl="1" indent="-283464" eaLnBrk="1" fontAlgn="auto" hangingPunct="1">
              <a:spcAft>
                <a:spcPts val="0"/>
              </a:spcAft>
              <a:buFont typeface="Wingdings 2"/>
              <a:buChar char=""/>
              <a:defRPr/>
            </a:pPr>
            <a:r>
              <a:rPr lang="en-US" dirty="0" smtClean="0"/>
              <a:t>Intense drowsiness</a:t>
            </a:r>
          </a:p>
          <a:p>
            <a:pPr marL="868680" lvl="1" indent="-283464" eaLnBrk="1" fontAlgn="auto" hangingPunct="1">
              <a:spcAft>
                <a:spcPts val="0"/>
              </a:spcAft>
              <a:buFont typeface="Wingdings 2"/>
              <a:buChar char=""/>
              <a:defRPr/>
            </a:pPr>
            <a:r>
              <a:rPr lang="en-US" dirty="0" smtClean="0"/>
              <a:t>Hampered mobility</a:t>
            </a:r>
          </a:p>
          <a:p>
            <a:pPr marL="868680" lvl="1" indent="-283464" eaLnBrk="1" fontAlgn="auto" hangingPunct="1">
              <a:spcAft>
                <a:spcPts val="0"/>
              </a:spcAft>
              <a:buFont typeface="Wingdings 2"/>
              <a:buChar char=""/>
              <a:defRPr/>
            </a:pPr>
            <a:r>
              <a:rPr lang="en-US" dirty="0" smtClean="0"/>
              <a:t>Verbal incoherence</a:t>
            </a:r>
          </a:p>
          <a:p>
            <a:pPr marL="868680" lvl="1" indent="-283464" eaLnBrk="1" fontAlgn="auto" hangingPunct="1">
              <a:spcAft>
                <a:spcPts val="0"/>
              </a:spcAft>
              <a:buFont typeface="Wingdings 2"/>
              <a:buChar char=""/>
              <a:defRPr/>
            </a:pPr>
            <a:r>
              <a:rPr lang="en-US" dirty="0" smtClean="0"/>
              <a:t>Slowed heart rate</a:t>
            </a:r>
          </a:p>
          <a:p>
            <a:pPr marL="868680" lvl="1" indent="-283464" eaLnBrk="1" fontAlgn="auto" hangingPunct="1">
              <a:spcAft>
                <a:spcPts val="0"/>
              </a:spcAft>
              <a:buFont typeface="Wingdings 2"/>
              <a:buChar char=""/>
              <a:defRPr/>
            </a:pPr>
            <a:r>
              <a:rPr lang="en-US" dirty="0" smtClean="0"/>
              <a:t>Nausea</a:t>
            </a:r>
          </a:p>
          <a:p>
            <a:pPr marL="868680" lvl="1" indent="-283464" eaLnBrk="1" fontAlgn="auto" hangingPunct="1">
              <a:spcAft>
                <a:spcPts val="0"/>
              </a:spcAft>
              <a:buFont typeface="Wingdings 2"/>
              <a:buChar char=""/>
              <a:defRPr/>
            </a:pPr>
            <a:r>
              <a:rPr lang="en-US" dirty="0" smtClean="0"/>
              <a:t>Headache</a:t>
            </a:r>
          </a:p>
          <a:p>
            <a:pPr marL="868680" lvl="1" indent="-283464" eaLnBrk="1" fontAlgn="auto" hangingPunct="1">
              <a:spcAft>
                <a:spcPts val="0"/>
              </a:spcAft>
              <a:buFont typeface="Wingdings 2"/>
              <a:buChar char=""/>
              <a:defRPr/>
            </a:pPr>
            <a:r>
              <a:rPr lang="en-US" dirty="0" smtClean="0"/>
              <a:t>Respiratory failure</a:t>
            </a:r>
          </a:p>
          <a:p>
            <a:pPr marL="868680" lvl="1" indent="-283464" eaLnBrk="1" fontAlgn="auto" hangingPunct="1">
              <a:spcAft>
                <a:spcPts val="0"/>
              </a:spcAft>
              <a:buFont typeface="Wingdings 2"/>
              <a:buChar char=""/>
              <a:defRPr/>
            </a:pPr>
            <a:r>
              <a:rPr lang="en-US" dirty="0" smtClean="0"/>
              <a:t>Unconsciousness/coma</a:t>
            </a:r>
          </a:p>
          <a:p>
            <a:pPr marL="868680" lvl="1" indent="-283464" eaLnBrk="1" fontAlgn="auto" hangingPunct="1">
              <a:spcAft>
                <a:spcPts val="0"/>
              </a:spcAft>
              <a:buFont typeface="Wingdings 2"/>
              <a:buChar char=""/>
              <a:defRPr/>
            </a:pPr>
            <a:r>
              <a:rPr lang="en-US" dirty="0" smtClean="0"/>
              <a:t>Seizures</a:t>
            </a:r>
          </a:p>
          <a:p>
            <a:pPr marL="868680" lvl="1" indent="-283464" eaLnBrk="1" fontAlgn="auto" hangingPunct="1">
              <a:spcAft>
                <a:spcPts val="0"/>
              </a:spcAft>
              <a:buFont typeface="Wingdings 2"/>
              <a:buNone/>
              <a:defRP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Objectives</a:t>
            </a:r>
            <a:endParaRPr lang="en-US" dirty="0"/>
          </a:p>
        </p:txBody>
      </p:sp>
      <p:sp>
        <p:nvSpPr>
          <p:cNvPr id="9219" name="Content Placeholder 2"/>
          <p:cNvSpPr>
            <a:spLocks noGrp="1"/>
          </p:cNvSpPr>
          <p:nvPr>
            <p:ph idx="1"/>
          </p:nvPr>
        </p:nvSpPr>
        <p:spPr/>
        <p:txBody>
          <a:bodyPr/>
          <a:lstStyle/>
          <a:p>
            <a:pPr eaLnBrk="1" hangingPunct="1"/>
            <a:r>
              <a:rPr lang="en-US" smtClean="0"/>
              <a:t>Overview</a:t>
            </a:r>
          </a:p>
          <a:p>
            <a:pPr eaLnBrk="1" hangingPunct="1"/>
            <a:r>
              <a:rPr lang="en-US" smtClean="0"/>
              <a:t>Commonly used substances:</a:t>
            </a:r>
          </a:p>
          <a:p>
            <a:pPr lvl="1" eaLnBrk="1" hangingPunct="1"/>
            <a:r>
              <a:rPr lang="en-US" smtClean="0"/>
              <a:t>Alcohol</a:t>
            </a:r>
          </a:p>
          <a:p>
            <a:pPr lvl="1" eaLnBrk="1" hangingPunct="1"/>
            <a:r>
              <a:rPr lang="en-US" smtClean="0"/>
              <a:t>GHB</a:t>
            </a:r>
          </a:p>
          <a:p>
            <a:pPr lvl="1" eaLnBrk="1" hangingPunct="1"/>
            <a:r>
              <a:rPr lang="en-US" smtClean="0"/>
              <a:t>GLB</a:t>
            </a:r>
          </a:p>
          <a:p>
            <a:pPr lvl="1" eaLnBrk="1" hangingPunct="1"/>
            <a:r>
              <a:rPr lang="en-US" smtClean="0"/>
              <a:t>Benzodiazepines/Rohypnol</a:t>
            </a:r>
          </a:p>
          <a:p>
            <a:pPr lvl="1" eaLnBrk="1" hangingPunct="1"/>
            <a:r>
              <a:rPr lang="en-US" smtClean="0"/>
              <a:t>Ketamine</a:t>
            </a:r>
          </a:p>
          <a:p>
            <a:pPr lvl="1" eaLnBrk="1" hangingPunct="1"/>
            <a:r>
              <a:rPr lang="en-US" smtClean="0"/>
              <a:t>Ecstasy</a:t>
            </a:r>
          </a:p>
          <a:p>
            <a:pPr eaLnBrk="1" hangingPunct="1"/>
            <a:r>
              <a:rPr lang="en-US" smtClean="0"/>
              <a:t>Responding to assaults</a:t>
            </a:r>
          </a:p>
          <a:p>
            <a:pPr eaLnBrk="1" hangingPunct="1"/>
            <a:r>
              <a:rPr lang="en-US" smtClean="0"/>
              <a:t>Prevention tips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Gamma-</a:t>
            </a:r>
            <a:r>
              <a:rPr lang="en-US" dirty="0" err="1" smtClean="0"/>
              <a:t>Butyrolactone</a:t>
            </a:r>
            <a:r>
              <a:rPr lang="en-US" dirty="0" smtClean="0"/>
              <a:t> (GBL)</a:t>
            </a:r>
            <a:endParaRPr lang="en-US" dirty="0"/>
          </a:p>
        </p:txBody>
      </p:sp>
      <p:sp>
        <p:nvSpPr>
          <p:cNvPr id="27651" name="Content Placeholder 2"/>
          <p:cNvSpPr>
            <a:spLocks noGrp="1"/>
          </p:cNvSpPr>
          <p:nvPr>
            <p:ph sz="half" idx="1"/>
          </p:nvPr>
        </p:nvSpPr>
        <p:spPr/>
        <p:txBody>
          <a:bodyPr/>
          <a:lstStyle/>
          <a:p>
            <a:pPr eaLnBrk="1" hangingPunct="1"/>
            <a:r>
              <a:rPr lang="en-US" smtClean="0"/>
              <a:t>Like GHB; sold as  a dietary supplement or industrial cleaner</a:t>
            </a:r>
          </a:p>
          <a:p>
            <a:pPr eaLnBrk="1" hangingPunct="1"/>
            <a:r>
              <a:rPr lang="en-US" smtClean="0"/>
              <a:t>Twice as potent as GHB when metabolized</a:t>
            </a:r>
          </a:p>
          <a:p>
            <a:pPr eaLnBrk="1" hangingPunct="1"/>
            <a:r>
              <a:rPr lang="en-US" smtClean="0"/>
              <a:t>Strong bitter taste that can be masked</a:t>
            </a:r>
          </a:p>
          <a:p>
            <a:pPr eaLnBrk="1" hangingPunct="1"/>
            <a:r>
              <a:rPr lang="en-US" smtClean="0"/>
              <a:t>30-45 minutes to take effect</a:t>
            </a:r>
          </a:p>
        </p:txBody>
      </p:sp>
      <p:pic>
        <p:nvPicPr>
          <p:cNvPr id="27652" name="Picture 3" descr="C:\Documents and Settings\amarti24\Local Settings\Temporary Internet Files\Content.IE5\S7FQ67KD\MP910221052[1].jpg"/>
          <p:cNvPicPr>
            <a:picLocks noGrp="1" noChangeAspect="1" noChangeArrowheads="1"/>
          </p:cNvPicPr>
          <p:nvPr>
            <p:ph sz="half" idx="2"/>
          </p:nvPr>
        </p:nvPicPr>
        <p:blipFill>
          <a:blip r:embed="rId3" cstate="print"/>
          <a:srcRect/>
          <a:stretch>
            <a:fillRect/>
          </a:stretch>
        </p:blipFill>
        <p:spPr>
          <a:xfrm>
            <a:off x="5162550" y="1600200"/>
            <a:ext cx="3009900"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Gamma-</a:t>
            </a:r>
            <a:r>
              <a:rPr lang="en-US" dirty="0" err="1" smtClean="0"/>
              <a:t>Butyrolactone</a:t>
            </a:r>
            <a:r>
              <a:rPr lang="en-US" dirty="0" smtClean="0"/>
              <a:t> (GBL)</a:t>
            </a:r>
            <a:endParaRPr lang="en-US" dirty="0"/>
          </a:p>
        </p:txBody>
      </p:sp>
      <p:sp>
        <p:nvSpPr>
          <p:cNvPr id="4" name="Content Placeholder 3"/>
          <p:cNvSpPr>
            <a:spLocks noGrp="1"/>
          </p:cNvSpPr>
          <p:nvPr>
            <p:ph sz="half" idx="2"/>
          </p:nvPr>
        </p:nvSpPr>
        <p:spPr>
          <a:xfrm>
            <a:off x="4648200" y="1600200"/>
            <a:ext cx="4038600" cy="5029200"/>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US" u="sng" dirty="0" smtClean="0"/>
              <a:t>Effects can include:</a:t>
            </a:r>
          </a:p>
          <a:p>
            <a:pPr marL="868680" lvl="1" indent="-283464" eaLnBrk="1" fontAlgn="auto" hangingPunct="1">
              <a:spcAft>
                <a:spcPts val="0"/>
              </a:spcAft>
              <a:buFont typeface="Wingdings 2"/>
              <a:buChar char=""/>
              <a:defRPr/>
            </a:pPr>
            <a:r>
              <a:rPr lang="en-US" dirty="0" smtClean="0"/>
              <a:t>Amnesia</a:t>
            </a:r>
          </a:p>
          <a:p>
            <a:pPr marL="868680" lvl="1" indent="-283464" eaLnBrk="1" fontAlgn="auto" hangingPunct="1">
              <a:spcAft>
                <a:spcPts val="0"/>
              </a:spcAft>
              <a:buFont typeface="Wingdings 2"/>
              <a:buChar char=""/>
              <a:defRPr/>
            </a:pPr>
            <a:r>
              <a:rPr lang="en-US" dirty="0" smtClean="0"/>
              <a:t>Nausea</a:t>
            </a:r>
          </a:p>
          <a:p>
            <a:pPr marL="868680" lvl="1" indent="-283464" eaLnBrk="1" fontAlgn="auto" hangingPunct="1">
              <a:spcAft>
                <a:spcPts val="0"/>
              </a:spcAft>
              <a:buFont typeface="Wingdings 2"/>
              <a:buChar char=""/>
              <a:defRPr/>
            </a:pPr>
            <a:r>
              <a:rPr lang="en-US" dirty="0" smtClean="0"/>
              <a:t>Lethargy</a:t>
            </a:r>
          </a:p>
          <a:p>
            <a:pPr marL="868680" lvl="1" indent="-283464" eaLnBrk="1" fontAlgn="auto" hangingPunct="1">
              <a:spcAft>
                <a:spcPts val="0"/>
              </a:spcAft>
              <a:buFont typeface="Wingdings 2"/>
              <a:buChar char=""/>
              <a:defRPr/>
            </a:pPr>
            <a:r>
              <a:rPr lang="en-US" dirty="0" smtClean="0"/>
              <a:t>Confusion</a:t>
            </a:r>
          </a:p>
          <a:p>
            <a:pPr marL="868680" lvl="1" indent="-283464" eaLnBrk="1" fontAlgn="auto" hangingPunct="1">
              <a:spcAft>
                <a:spcPts val="0"/>
              </a:spcAft>
              <a:buFont typeface="Wingdings 2"/>
              <a:buChar char=""/>
              <a:defRPr/>
            </a:pPr>
            <a:r>
              <a:rPr lang="en-US" dirty="0" smtClean="0"/>
              <a:t>Hypothermia</a:t>
            </a:r>
          </a:p>
          <a:p>
            <a:pPr marL="868680" lvl="1" indent="-283464" eaLnBrk="1" fontAlgn="auto" hangingPunct="1">
              <a:spcAft>
                <a:spcPts val="0"/>
              </a:spcAft>
              <a:buFont typeface="Wingdings 2"/>
              <a:buChar char=""/>
              <a:defRPr/>
            </a:pPr>
            <a:r>
              <a:rPr lang="en-US" dirty="0" smtClean="0"/>
              <a:t>Respiratory arrest</a:t>
            </a:r>
          </a:p>
          <a:p>
            <a:pPr marL="868680" lvl="1" indent="-283464" eaLnBrk="1" fontAlgn="auto" hangingPunct="1">
              <a:spcAft>
                <a:spcPts val="0"/>
              </a:spcAft>
              <a:buFont typeface="Wingdings 2"/>
              <a:buChar char=""/>
              <a:defRPr/>
            </a:pPr>
            <a:r>
              <a:rPr lang="en-US" dirty="0" smtClean="0"/>
              <a:t>Seizures</a:t>
            </a:r>
          </a:p>
          <a:p>
            <a:pPr marL="868680" lvl="1" indent="-283464" eaLnBrk="1" fontAlgn="auto" hangingPunct="1">
              <a:spcAft>
                <a:spcPts val="0"/>
              </a:spcAft>
              <a:buFont typeface="Wingdings 2"/>
              <a:buChar char=""/>
              <a:defRPr/>
            </a:pPr>
            <a:r>
              <a:rPr lang="en-US" dirty="0" smtClean="0"/>
              <a:t>Agitation</a:t>
            </a:r>
          </a:p>
          <a:p>
            <a:pPr marL="868680" lvl="1" indent="-283464" eaLnBrk="1" fontAlgn="auto" hangingPunct="1">
              <a:spcAft>
                <a:spcPts val="0"/>
              </a:spcAft>
              <a:buFont typeface="Wingdings 2"/>
              <a:buChar char=""/>
              <a:defRPr/>
            </a:pPr>
            <a:r>
              <a:rPr lang="en-US" dirty="0" smtClean="0"/>
              <a:t>Loss of bowel control</a:t>
            </a:r>
          </a:p>
          <a:p>
            <a:pPr marL="868680" lvl="1" indent="-283464" eaLnBrk="1" fontAlgn="auto" hangingPunct="1">
              <a:spcAft>
                <a:spcPts val="0"/>
              </a:spcAft>
              <a:buFont typeface="Wingdings 2"/>
              <a:buChar char=""/>
              <a:defRPr/>
            </a:pPr>
            <a:r>
              <a:rPr lang="en-US" dirty="0" smtClean="0"/>
              <a:t>Coma/death</a:t>
            </a:r>
          </a:p>
          <a:p>
            <a:pPr marL="548640" indent="-411480" eaLnBrk="1" fontAlgn="auto" hangingPunct="1">
              <a:spcAft>
                <a:spcPts val="0"/>
              </a:spcAft>
              <a:buClr>
                <a:schemeClr val="tx1">
                  <a:shade val="95000"/>
                </a:schemeClr>
              </a:buClr>
              <a:buFont typeface="Wingdings 2"/>
              <a:buChar char=""/>
              <a:defRPr/>
            </a:pPr>
            <a:r>
              <a:rPr lang="en-US" dirty="0" smtClean="0"/>
              <a:t>Some people may act normally but will have no memory of the event.</a:t>
            </a:r>
          </a:p>
        </p:txBody>
      </p:sp>
      <p:pic>
        <p:nvPicPr>
          <p:cNvPr id="28676" name="Picture 2" descr="C:\Documents and Settings\amarti24\Local Settings\Temporary Internet Files\Content.IE5\GBONBJOT\MP900442290[1].jpg"/>
          <p:cNvPicPr>
            <a:picLocks noGrp="1" noChangeAspect="1" noChangeArrowheads="1"/>
          </p:cNvPicPr>
          <p:nvPr>
            <p:ph sz="half" idx="1"/>
          </p:nvPr>
        </p:nvPicPr>
        <p:blipFill>
          <a:blip r:embed="rId3" cstate="print"/>
          <a:srcRect/>
          <a:stretch>
            <a:fillRect/>
          </a:stretch>
        </p:blipFill>
        <p:spPr>
          <a:xfrm>
            <a:off x="457200" y="2516188"/>
            <a:ext cx="4038600" cy="2692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Benzodiazepines</a:t>
            </a:r>
            <a:endParaRPr lang="en-US" dirty="0"/>
          </a:p>
        </p:txBody>
      </p:sp>
      <p:sp>
        <p:nvSpPr>
          <p:cNvPr id="29699" name="Content Placeholder 2"/>
          <p:cNvSpPr>
            <a:spLocks noGrp="1"/>
          </p:cNvSpPr>
          <p:nvPr>
            <p:ph idx="1"/>
          </p:nvPr>
        </p:nvSpPr>
        <p:spPr/>
        <p:txBody>
          <a:bodyPr/>
          <a:lstStyle/>
          <a:p>
            <a:pPr eaLnBrk="1" hangingPunct="1"/>
            <a:r>
              <a:rPr lang="en-US" smtClean="0"/>
              <a:t>Rx drugs for anxiety and insomnia</a:t>
            </a:r>
          </a:p>
          <a:p>
            <a:pPr eaLnBrk="1" hangingPunct="1"/>
            <a:r>
              <a:rPr lang="en-US" smtClean="0"/>
              <a:t>Pills that can be crushed into drinks</a:t>
            </a:r>
          </a:p>
          <a:p>
            <a:pPr eaLnBrk="1" hangingPunct="1"/>
            <a:r>
              <a:rPr lang="en-US" smtClean="0"/>
              <a:t>Brand names include: Valium, Xanax, Rohypnol, ProSom, Ativan, etc.</a:t>
            </a:r>
          </a:p>
          <a:p>
            <a:pPr eaLnBrk="1" hangingPunct="1"/>
            <a:r>
              <a:rPr lang="en-US" smtClean="0"/>
              <a:t>Cause relaxation, fatigue, and memory loss</a:t>
            </a:r>
          </a:p>
          <a:p>
            <a:pPr eaLnBrk="1" hangingPunct="1"/>
            <a:endParaRPr lang="en-US" smtClean="0"/>
          </a:p>
          <a:p>
            <a:pPr eaLnBrk="1" hangingPunct="1"/>
            <a:endParaRPr lang="en-US" smtClean="0"/>
          </a:p>
        </p:txBody>
      </p:sp>
      <p:pic>
        <p:nvPicPr>
          <p:cNvPr id="29700" name="Picture 5" descr="C:\Documents and Settings\amarti24\Local Settings\Temporary Internet Files\Content.IE5\S7FQ67KD\MP900315446[1].jpg"/>
          <p:cNvPicPr>
            <a:picLocks noChangeAspect="1" noChangeArrowheads="1"/>
          </p:cNvPicPr>
          <p:nvPr/>
        </p:nvPicPr>
        <p:blipFill>
          <a:blip r:embed="rId3" cstate="print"/>
          <a:srcRect/>
          <a:stretch>
            <a:fillRect/>
          </a:stretch>
        </p:blipFill>
        <p:spPr bwMode="auto">
          <a:xfrm>
            <a:off x="2514600" y="4191000"/>
            <a:ext cx="3733800" cy="2481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Rohypnol</a:t>
            </a:r>
            <a:endParaRPr lang="en-US" dirty="0"/>
          </a:p>
        </p:txBody>
      </p:sp>
      <p:sp>
        <p:nvSpPr>
          <p:cNvPr id="30723" name="Content Placeholder 2"/>
          <p:cNvSpPr>
            <a:spLocks noGrp="1"/>
          </p:cNvSpPr>
          <p:nvPr>
            <p:ph sz="half" idx="1"/>
          </p:nvPr>
        </p:nvSpPr>
        <p:spPr>
          <a:xfrm>
            <a:off x="457200" y="1600200"/>
            <a:ext cx="4343400" cy="5257800"/>
          </a:xfrm>
        </p:spPr>
        <p:txBody>
          <a:bodyPr/>
          <a:lstStyle/>
          <a:p>
            <a:pPr eaLnBrk="1" hangingPunct="1"/>
            <a:r>
              <a:rPr lang="en-US" smtClean="0"/>
              <a:t>Benzodiazepine common in DFSA</a:t>
            </a:r>
          </a:p>
          <a:p>
            <a:pPr eaLnBrk="1" hangingPunct="1"/>
            <a:r>
              <a:rPr lang="en-US" u="sng" smtClean="0"/>
              <a:t>Also called: </a:t>
            </a:r>
          </a:p>
          <a:p>
            <a:pPr lvl="1" eaLnBrk="1" hangingPunct="1">
              <a:buFont typeface="Wingdings 2" pitchFamily="18" charset="2"/>
              <a:buNone/>
            </a:pPr>
            <a:r>
              <a:rPr lang="en-US" smtClean="0"/>
              <a:t>	Roofies, Roach, The Forget Pill, Mexican Valium, Rip, and others…</a:t>
            </a:r>
          </a:p>
          <a:p>
            <a:pPr eaLnBrk="1" hangingPunct="1"/>
            <a:r>
              <a:rPr lang="en-US" smtClean="0"/>
              <a:t>Small white tablet </a:t>
            </a:r>
          </a:p>
          <a:p>
            <a:pPr eaLnBrk="1" hangingPunct="1"/>
            <a:r>
              <a:rPr lang="en-US" smtClean="0"/>
              <a:t>Color changes when dissolved in liquids</a:t>
            </a:r>
          </a:p>
        </p:txBody>
      </p:sp>
      <p:pic>
        <p:nvPicPr>
          <p:cNvPr id="30724" name="Picture 8" descr="C:\Documents and Settings\amarti24\Local Settings\Temporary Internet Files\Content.IE5\GBONBJOT\MP900337234[1].jpg"/>
          <p:cNvPicPr>
            <a:picLocks noGrp="1" noChangeAspect="1" noChangeArrowheads="1"/>
          </p:cNvPicPr>
          <p:nvPr>
            <p:ph sz="half" idx="2"/>
          </p:nvPr>
        </p:nvPicPr>
        <p:blipFill>
          <a:blip r:embed="rId3" cstate="print"/>
          <a:srcRect/>
          <a:stretch>
            <a:fillRect/>
          </a:stretch>
        </p:blipFill>
        <p:spPr>
          <a:xfrm>
            <a:off x="4838700" y="2559050"/>
            <a:ext cx="3657600" cy="26082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GHB, GBL, Rohypnol, and Benzodiazepines </a:t>
            </a:r>
            <a:endParaRPr lang="en-US" dirty="0"/>
          </a:p>
        </p:txBody>
      </p:sp>
      <p:sp>
        <p:nvSpPr>
          <p:cNvPr id="31747" name="Content Placeholder 2"/>
          <p:cNvSpPr>
            <a:spLocks noGrp="1"/>
          </p:cNvSpPr>
          <p:nvPr>
            <p:ph idx="1"/>
          </p:nvPr>
        </p:nvSpPr>
        <p:spPr/>
        <p:txBody>
          <a:bodyPr/>
          <a:lstStyle/>
          <a:p>
            <a:pPr eaLnBrk="1" hangingPunct="1"/>
            <a:r>
              <a:rPr lang="en-US" smtClean="0"/>
              <a:t>Commonly used in DFSA</a:t>
            </a:r>
          </a:p>
          <a:p>
            <a:pPr eaLnBrk="1" hangingPunct="1"/>
            <a:r>
              <a:rPr lang="en-US" smtClean="0"/>
              <a:t>Alcohol increases effects</a:t>
            </a:r>
          </a:p>
          <a:p>
            <a:pPr eaLnBrk="1" hangingPunct="1"/>
            <a:r>
              <a:rPr lang="en-US" smtClean="0"/>
              <a:t>Sedative effects + memory impairment</a:t>
            </a:r>
          </a:p>
          <a:p>
            <a:pPr eaLnBrk="1" hangingPunct="1"/>
            <a:r>
              <a:rPr lang="en-US" smtClean="0"/>
              <a:t>Traces leave the body very quickly:</a:t>
            </a:r>
          </a:p>
          <a:p>
            <a:pPr lvl="1" eaLnBrk="1" hangingPunct="1"/>
            <a:r>
              <a:rPr lang="en-US" smtClean="0"/>
              <a:t>Rohypnol: 36-72 hours</a:t>
            </a:r>
          </a:p>
          <a:p>
            <a:pPr lvl="1" eaLnBrk="1" hangingPunct="1"/>
            <a:r>
              <a:rPr lang="en-US" smtClean="0"/>
              <a:t>GHB in urinary system: 12 hours; in blood: 4 hours</a:t>
            </a:r>
          </a:p>
          <a:p>
            <a:pPr lvl="1" eaLnBrk="1" hangingPunct="1"/>
            <a:r>
              <a:rPr lang="en-US" smtClean="0"/>
              <a:t>GLB in urinary system: 6 hours; in blood: 24 hours</a:t>
            </a:r>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Ketamine</a:t>
            </a:r>
            <a:endParaRPr lang="en-US" dirty="0"/>
          </a:p>
        </p:txBody>
      </p:sp>
      <p:sp>
        <p:nvSpPr>
          <p:cNvPr id="32771" name="Content Placeholder 2"/>
          <p:cNvSpPr>
            <a:spLocks noGrp="1"/>
          </p:cNvSpPr>
          <p:nvPr>
            <p:ph idx="1"/>
          </p:nvPr>
        </p:nvSpPr>
        <p:spPr/>
        <p:txBody>
          <a:bodyPr/>
          <a:lstStyle/>
          <a:p>
            <a:pPr eaLnBrk="1" hangingPunct="1"/>
            <a:r>
              <a:rPr lang="en-US" smtClean="0"/>
              <a:t>General anesthetic</a:t>
            </a:r>
          </a:p>
          <a:p>
            <a:pPr eaLnBrk="1" hangingPunct="1"/>
            <a:r>
              <a:rPr lang="en-US" smtClean="0"/>
              <a:t>Stimulant, hallucinogenic, and hypnotic properties</a:t>
            </a:r>
          </a:p>
          <a:p>
            <a:pPr eaLnBrk="1" hangingPunct="1"/>
            <a:r>
              <a:rPr lang="en-US" smtClean="0"/>
              <a:t>White powder or clear liquid</a:t>
            </a:r>
          </a:p>
          <a:p>
            <a:pPr eaLnBrk="1" hangingPunct="1"/>
            <a:r>
              <a:rPr lang="en-US" smtClean="0"/>
              <a:t>Dangerous when mixed with alcohol or other drugs</a:t>
            </a:r>
          </a:p>
          <a:p>
            <a:pPr eaLnBrk="1" hangingPunct="1">
              <a:buFont typeface="Wingdings 2" pitchFamily="18" charset="2"/>
              <a:buNone/>
            </a:pPr>
            <a:r>
              <a:rPr lang="en-US" smtClean="0"/>
              <a:t>	</a:t>
            </a:r>
          </a:p>
          <a:p>
            <a:pPr lvl="1" eaLnBrk="1" hangingPunct="1">
              <a:buFont typeface="Wingdings 2" pitchFamily="18" charset="2"/>
              <a:buNone/>
            </a:pPr>
            <a:endParaRPr lang="en-US" smtClean="0"/>
          </a:p>
          <a:p>
            <a:pPr lvl="1" eaLnBrk="1" hangingPunct="1">
              <a:buFont typeface="Wingdings 2" pitchFamily="18" charset="2"/>
              <a:buNone/>
            </a:pPr>
            <a:endParaRPr lang="en-US" smtClean="0"/>
          </a:p>
          <a:p>
            <a:pPr eaLnBrk="1" hangingPunct="1">
              <a:buFont typeface="Wingdings 2" pitchFamily="18" charset="2"/>
              <a:buNone/>
            </a:pPr>
            <a:endParaRPr lang="en-US" smtClean="0"/>
          </a:p>
        </p:txBody>
      </p:sp>
      <p:pic>
        <p:nvPicPr>
          <p:cNvPr id="32772" name="Picture 3" descr="ketamine_10ml_bottle1-300x225.jpg"/>
          <p:cNvPicPr>
            <a:picLocks noChangeAspect="1"/>
          </p:cNvPicPr>
          <p:nvPr/>
        </p:nvPicPr>
        <p:blipFill>
          <a:blip r:embed="rId3" cstate="print"/>
          <a:srcRect b="15709"/>
          <a:stretch>
            <a:fillRect/>
          </a:stretch>
        </p:blipFill>
        <p:spPr bwMode="auto">
          <a:xfrm>
            <a:off x="2362200" y="4419600"/>
            <a:ext cx="3733800" cy="2168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Ketamine</a:t>
            </a:r>
            <a:endParaRPr lang="en-US" dirty="0"/>
          </a:p>
        </p:txBody>
      </p:sp>
      <p:pic>
        <p:nvPicPr>
          <p:cNvPr id="33795" name="Content Placeholder 6" descr="Ketaminehydrochloride.jpg"/>
          <p:cNvPicPr>
            <a:picLocks noGrp="1" noChangeAspect="1"/>
          </p:cNvPicPr>
          <p:nvPr>
            <p:ph sz="half" idx="1"/>
          </p:nvPr>
        </p:nvPicPr>
        <p:blipFill>
          <a:blip r:embed="rId3" cstate="print"/>
          <a:srcRect/>
          <a:stretch>
            <a:fillRect/>
          </a:stretch>
        </p:blipFill>
        <p:spPr>
          <a:xfrm>
            <a:off x="457200" y="2482850"/>
            <a:ext cx="4038600" cy="2760663"/>
          </a:xfrm>
        </p:spPr>
      </p:pic>
      <p:sp>
        <p:nvSpPr>
          <p:cNvPr id="33796" name="Content Placeholder 3"/>
          <p:cNvSpPr>
            <a:spLocks noGrp="1"/>
          </p:cNvSpPr>
          <p:nvPr>
            <p:ph sz="half" idx="2"/>
          </p:nvPr>
        </p:nvSpPr>
        <p:spPr>
          <a:xfrm>
            <a:off x="4648200" y="1600200"/>
            <a:ext cx="4038600" cy="4648200"/>
          </a:xfrm>
        </p:spPr>
        <p:txBody>
          <a:bodyPr/>
          <a:lstStyle/>
          <a:p>
            <a:pPr eaLnBrk="1" hangingPunct="1"/>
            <a:r>
              <a:rPr lang="en-US" u="sng" smtClean="0"/>
              <a:t>Also called:</a:t>
            </a:r>
          </a:p>
          <a:p>
            <a:pPr lvl="1" eaLnBrk="1" hangingPunct="1"/>
            <a:r>
              <a:rPr lang="en-US" smtClean="0"/>
              <a:t>Special K</a:t>
            </a:r>
          </a:p>
          <a:p>
            <a:pPr lvl="1" eaLnBrk="1" hangingPunct="1"/>
            <a:r>
              <a:rPr lang="en-US" smtClean="0"/>
              <a:t>K, K-Hole</a:t>
            </a:r>
          </a:p>
          <a:p>
            <a:pPr lvl="1" eaLnBrk="1" hangingPunct="1"/>
            <a:r>
              <a:rPr lang="en-US" smtClean="0"/>
              <a:t>Vitamin K</a:t>
            </a:r>
          </a:p>
          <a:p>
            <a:pPr lvl="1" eaLnBrk="1" hangingPunct="1"/>
            <a:r>
              <a:rPr lang="en-US" smtClean="0"/>
              <a:t>Purple </a:t>
            </a:r>
          </a:p>
          <a:p>
            <a:pPr lvl="1" eaLnBrk="1" hangingPunct="1"/>
            <a:r>
              <a:rPr lang="en-US" smtClean="0"/>
              <a:t>Kit Kat</a:t>
            </a:r>
          </a:p>
          <a:p>
            <a:pPr lvl="1" eaLnBrk="1" hangingPunct="1"/>
            <a:r>
              <a:rPr lang="en-US" smtClean="0"/>
              <a:t>Psychedelic Heroine</a:t>
            </a:r>
          </a:p>
          <a:p>
            <a:pPr lvl="1" eaLnBrk="1" hangingPunct="1"/>
            <a:r>
              <a:rPr lang="en-US" smtClean="0"/>
              <a:t>Jet</a:t>
            </a:r>
          </a:p>
          <a:p>
            <a:pPr lvl="1" eaLnBrk="1" hangingPunct="1"/>
            <a:r>
              <a:rPr lang="en-US" smtClean="0"/>
              <a:t>Bump</a:t>
            </a:r>
            <a:endParaRPr lang="en-US" u="sng"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Ketamine</a:t>
            </a:r>
            <a:endParaRPr lang="en-US" dirty="0"/>
          </a:p>
        </p:txBody>
      </p:sp>
      <p:pic>
        <p:nvPicPr>
          <p:cNvPr id="34819" name="Content Placeholder 6" descr="Ketaminehydrochloride.jpg"/>
          <p:cNvPicPr>
            <a:picLocks noGrp="1" noChangeAspect="1"/>
          </p:cNvPicPr>
          <p:nvPr>
            <p:ph sz="half" idx="1"/>
          </p:nvPr>
        </p:nvPicPr>
        <p:blipFill>
          <a:blip r:embed="rId3" cstate="print"/>
          <a:srcRect/>
          <a:stretch>
            <a:fillRect/>
          </a:stretch>
        </p:blipFill>
        <p:spPr>
          <a:xfrm>
            <a:off x="457200" y="2482850"/>
            <a:ext cx="4038600" cy="2760663"/>
          </a:xfrm>
        </p:spPr>
      </p:pic>
      <p:sp>
        <p:nvSpPr>
          <p:cNvPr id="4" name="Content Placeholder 3"/>
          <p:cNvSpPr>
            <a:spLocks noGrp="1"/>
          </p:cNvSpPr>
          <p:nvPr>
            <p:ph sz="half" idx="2"/>
          </p:nvPr>
        </p:nvSpPr>
        <p:spPr>
          <a:xfrm>
            <a:off x="4648200" y="1600200"/>
            <a:ext cx="4038600" cy="4648200"/>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US" u="sng" dirty="0" smtClean="0"/>
              <a:t>Effects can include:</a:t>
            </a:r>
          </a:p>
          <a:p>
            <a:pPr marL="868680" lvl="1" indent="-283464" eaLnBrk="1" fontAlgn="auto" hangingPunct="1">
              <a:spcAft>
                <a:spcPts val="0"/>
              </a:spcAft>
              <a:buFont typeface="Wingdings 2"/>
              <a:buChar char=""/>
              <a:defRPr/>
            </a:pPr>
            <a:r>
              <a:rPr lang="en-US" dirty="0" smtClean="0"/>
              <a:t>Euphoria</a:t>
            </a:r>
          </a:p>
          <a:p>
            <a:pPr marL="868680" lvl="1" indent="-283464" eaLnBrk="1" fontAlgn="auto" hangingPunct="1">
              <a:spcAft>
                <a:spcPts val="0"/>
              </a:spcAft>
              <a:buFont typeface="Wingdings 2"/>
              <a:buChar char=""/>
              <a:defRPr/>
            </a:pPr>
            <a:r>
              <a:rPr lang="en-US" dirty="0" smtClean="0"/>
              <a:t>Dissociation</a:t>
            </a:r>
          </a:p>
          <a:p>
            <a:pPr marL="868680" lvl="1" indent="-283464" eaLnBrk="1" fontAlgn="auto" hangingPunct="1">
              <a:spcAft>
                <a:spcPts val="0"/>
              </a:spcAft>
              <a:buFont typeface="Wingdings 2"/>
              <a:buChar char=""/>
              <a:defRPr/>
            </a:pPr>
            <a:r>
              <a:rPr lang="en-US" dirty="0" smtClean="0"/>
              <a:t>Amnesia</a:t>
            </a:r>
          </a:p>
          <a:p>
            <a:pPr marL="868680" lvl="1" indent="-283464" eaLnBrk="1" fontAlgn="auto" hangingPunct="1">
              <a:spcAft>
                <a:spcPts val="0"/>
              </a:spcAft>
              <a:buFont typeface="Wingdings 2"/>
              <a:buChar char=""/>
              <a:defRPr/>
            </a:pPr>
            <a:r>
              <a:rPr lang="en-US" dirty="0" smtClean="0"/>
              <a:t>Dizziness</a:t>
            </a:r>
          </a:p>
          <a:p>
            <a:pPr marL="868680" lvl="1" indent="-283464" eaLnBrk="1" fontAlgn="auto" hangingPunct="1">
              <a:spcAft>
                <a:spcPts val="0"/>
              </a:spcAft>
              <a:buFont typeface="Wingdings 2"/>
              <a:buChar char=""/>
              <a:defRPr/>
            </a:pPr>
            <a:r>
              <a:rPr lang="en-US" dirty="0" smtClean="0"/>
              <a:t>Confusion</a:t>
            </a:r>
          </a:p>
          <a:p>
            <a:pPr marL="868680" lvl="1" indent="-283464" eaLnBrk="1" fontAlgn="auto" hangingPunct="1">
              <a:spcAft>
                <a:spcPts val="0"/>
              </a:spcAft>
              <a:buFont typeface="Wingdings 2"/>
              <a:buChar char=""/>
              <a:defRPr/>
            </a:pPr>
            <a:r>
              <a:rPr lang="en-US" dirty="0" smtClean="0"/>
              <a:t>Hallucinations</a:t>
            </a:r>
          </a:p>
          <a:p>
            <a:pPr marL="868680" lvl="1" indent="-283464" eaLnBrk="1" fontAlgn="auto" hangingPunct="1">
              <a:spcAft>
                <a:spcPts val="0"/>
              </a:spcAft>
              <a:buFont typeface="Wingdings 2"/>
              <a:buChar char=""/>
              <a:defRPr/>
            </a:pPr>
            <a:r>
              <a:rPr lang="en-US" dirty="0" smtClean="0"/>
              <a:t>Agitation</a:t>
            </a:r>
          </a:p>
          <a:p>
            <a:pPr marL="868680" lvl="1" indent="-283464" eaLnBrk="1" fontAlgn="auto" hangingPunct="1">
              <a:spcAft>
                <a:spcPts val="0"/>
              </a:spcAft>
              <a:buFont typeface="Wingdings 2"/>
              <a:buChar char=""/>
              <a:defRPr/>
            </a:pPr>
            <a:r>
              <a:rPr lang="en-US" dirty="0" smtClean="0"/>
              <a:t>Disorientation</a:t>
            </a:r>
          </a:p>
          <a:p>
            <a:pPr marL="868680" lvl="1" indent="-283464" eaLnBrk="1" fontAlgn="auto" hangingPunct="1">
              <a:spcAft>
                <a:spcPts val="0"/>
              </a:spcAft>
              <a:buFont typeface="Wingdings 2"/>
              <a:buChar char=""/>
              <a:defRPr/>
            </a:pPr>
            <a:r>
              <a:rPr lang="en-US" dirty="0" smtClean="0"/>
              <a:t>Impaired motor skills</a:t>
            </a:r>
          </a:p>
          <a:p>
            <a:pPr marL="868680" lvl="1" indent="-283464" eaLnBrk="1" fontAlgn="auto" hangingPunct="1">
              <a:spcAft>
                <a:spcPts val="0"/>
              </a:spcAft>
              <a:buFont typeface="Wingdings 2"/>
              <a:buChar char=""/>
              <a:defRPr/>
            </a:pPr>
            <a:r>
              <a:rPr lang="en-US" dirty="0" smtClean="0"/>
              <a:t>High blood pressure</a:t>
            </a:r>
          </a:p>
          <a:p>
            <a:pPr marL="868680" lvl="1" indent="-283464" eaLnBrk="1" fontAlgn="auto" hangingPunct="1">
              <a:spcAft>
                <a:spcPts val="0"/>
              </a:spcAft>
              <a:buFont typeface="Wingdings 2"/>
              <a:buChar char=""/>
              <a:defRPr/>
            </a:pPr>
            <a:r>
              <a:rPr lang="en-US" dirty="0" smtClean="0"/>
              <a:t>Unconsciousness</a:t>
            </a:r>
          </a:p>
          <a:p>
            <a:pPr marL="868680" lvl="1" indent="-283464" eaLnBrk="1" fontAlgn="auto" hangingPunct="1">
              <a:spcAft>
                <a:spcPts val="0"/>
              </a:spcAft>
              <a:buFont typeface="Wingdings 2"/>
              <a:buChar char=""/>
              <a:defRPr/>
            </a:pPr>
            <a:r>
              <a:rPr lang="en-US" dirty="0" smtClean="0"/>
              <a:t>Respiratory failure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Ecstasy (MDMA)</a:t>
            </a:r>
            <a:endParaRPr lang="en-US" dirty="0"/>
          </a:p>
        </p:txBody>
      </p:sp>
      <p:sp>
        <p:nvSpPr>
          <p:cNvPr id="35843" name="Content Placeholder 2"/>
          <p:cNvSpPr>
            <a:spLocks noGrp="1"/>
          </p:cNvSpPr>
          <p:nvPr>
            <p:ph idx="1"/>
          </p:nvPr>
        </p:nvSpPr>
        <p:spPr/>
        <p:txBody>
          <a:bodyPr/>
          <a:lstStyle/>
          <a:p>
            <a:pPr eaLnBrk="1" hangingPunct="1"/>
            <a:r>
              <a:rPr lang="en-US" smtClean="0"/>
              <a:t>Illegal psychedelic stimulant  and hallucinogen</a:t>
            </a:r>
          </a:p>
          <a:p>
            <a:pPr eaLnBrk="1" hangingPunct="1"/>
            <a:r>
              <a:rPr lang="en-US" smtClean="0"/>
              <a:t>Member of the amphetamine class of drugs</a:t>
            </a:r>
          </a:p>
          <a:p>
            <a:pPr eaLnBrk="1" hangingPunct="1"/>
            <a:r>
              <a:rPr lang="en-US" smtClean="0"/>
              <a:t>Pills, powder, or liquid forms</a:t>
            </a:r>
          </a:p>
          <a:p>
            <a:pPr eaLnBrk="1" hangingPunct="1"/>
            <a:r>
              <a:rPr lang="en-US" smtClean="0"/>
              <a:t>Extreme relaxation, positivity towards others, and sexual disinhibition</a:t>
            </a:r>
          </a:p>
          <a:p>
            <a:pPr eaLnBrk="1" hangingPunct="1"/>
            <a:r>
              <a:rPr lang="en-US" smtClean="0"/>
              <a:t>Reduces ability to recognize danger and to protect oneself from an attack</a:t>
            </a:r>
          </a:p>
          <a:p>
            <a:pPr lvl="1"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Ecstasy (MDMA)</a:t>
            </a:r>
            <a:endParaRPr lang="en-US" dirty="0"/>
          </a:p>
        </p:txBody>
      </p:sp>
      <p:pic>
        <p:nvPicPr>
          <p:cNvPr id="36867" name="Content Placeholder 4" descr="Ecstacy_monogram.jpg"/>
          <p:cNvPicPr>
            <a:picLocks noGrp="1" noChangeAspect="1"/>
          </p:cNvPicPr>
          <p:nvPr>
            <p:ph sz="half" idx="1"/>
          </p:nvPr>
        </p:nvPicPr>
        <p:blipFill>
          <a:blip r:embed="rId3" cstate="print"/>
          <a:srcRect/>
          <a:stretch>
            <a:fillRect/>
          </a:stretch>
        </p:blipFill>
        <p:spPr>
          <a:xfrm>
            <a:off x="457200" y="1890713"/>
            <a:ext cx="4038600" cy="3944937"/>
          </a:xfrm>
        </p:spPr>
      </p:pic>
      <p:sp>
        <p:nvSpPr>
          <p:cNvPr id="36868" name="Content Placeholder 3"/>
          <p:cNvSpPr>
            <a:spLocks noGrp="1"/>
          </p:cNvSpPr>
          <p:nvPr>
            <p:ph sz="half" idx="2"/>
          </p:nvPr>
        </p:nvSpPr>
        <p:spPr>
          <a:xfrm>
            <a:off x="4648200" y="1600200"/>
            <a:ext cx="4038600" cy="5029200"/>
          </a:xfrm>
        </p:spPr>
        <p:txBody>
          <a:bodyPr/>
          <a:lstStyle/>
          <a:p>
            <a:pPr eaLnBrk="1" hangingPunct="1"/>
            <a:r>
              <a:rPr lang="en-US" u="sng" smtClean="0"/>
              <a:t>Also called:</a:t>
            </a:r>
          </a:p>
          <a:p>
            <a:pPr lvl="1" eaLnBrk="1" hangingPunct="1"/>
            <a:r>
              <a:rPr lang="en-US" smtClean="0"/>
              <a:t>MDMA </a:t>
            </a:r>
          </a:p>
          <a:p>
            <a:pPr lvl="1" eaLnBrk="1" hangingPunct="1"/>
            <a:r>
              <a:rPr lang="en-US" smtClean="0"/>
              <a:t>E </a:t>
            </a:r>
          </a:p>
          <a:p>
            <a:pPr lvl="1" eaLnBrk="1" hangingPunct="1"/>
            <a:r>
              <a:rPr lang="en-US" smtClean="0"/>
              <a:t>X </a:t>
            </a:r>
          </a:p>
          <a:p>
            <a:pPr lvl="1" eaLnBrk="1" hangingPunct="1"/>
            <a:r>
              <a:rPr lang="en-US" smtClean="0"/>
              <a:t>M&amp;Ms </a:t>
            </a:r>
          </a:p>
          <a:p>
            <a:pPr lvl="1" eaLnBrk="1" hangingPunct="1"/>
            <a:r>
              <a:rPr lang="en-US" smtClean="0"/>
              <a:t>Adam </a:t>
            </a:r>
          </a:p>
          <a:p>
            <a:pPr lvl="1" eaLnBrk="1" hangingPunct="1"/>
            <a:r>
              <a:rPr lang="en-US" smtClean="0"/>
              <a:t>CK </a:t>
            </a:r>
          </a:p>
          <a:p>
            <a:pPr lvl="1" eaLnBrk="1" hangingPunct="1"/>
            <a:r>
              <a:rPr lang="en-US" smtClean="0"/>
              <a:t>Hug Drug </a:t>
            </a:r>
          </a:p>
          <a:p>
            <a:pPr lvl="1" eaLnBrk="1" hangingPunct="1"/>
            <a:r>
              <a:rPr lang="en-US" smtClean="0"/>
              <a:t>Lover’s Speed </a:t>
            </a:r>
          </a:p>
          <a:p>
            <a:pPr lvl="1" eaLnBrk="1" hangingPunct="1"/>
            <a:r>
              <a:rPr lang="en-US" smtClean="0"/>
              <a:t>Clarity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Note on Pronoun Use</a:t>
            </a:r>
            <a:endParaRPr lang="en-US" dirty="0"/>
          </a:p>
        </p:txBody>
      </p:sp>
      <p:sp>
        <p:nvSpPr>
          <p:cNvPr id="10243" name="Content Placeholder 2"/>
          <p:cNvSpPr>
            <a:spLocks noGrp="1"/>
          </p:cNvSpPr>
          <p:nvPr>
            <p:ph idx="1"/>
          </p:nvPr>
        </p:nvSpPr>
        <p:spPr>
          <a:xfrm>
            <a:off x="533400" y="1600200"/>
            <a:ext cx="8382000" cy="4708525"/>
          </a:xfrm>
        </p:spPr>
        <p:txBody>
          <a:bodyPr/>
          <a:lstStyle/>
          <a:p>
            <a:pPr eaLnBrk="1" hangingPunct="1"/>
            <a:r>
              <a:rPr lang="en-US" smtClean="0"/>
              <a:t>The majority of victims are female and the majority of offenders are male</a:t>
            </a:r>
          </a:p>
          <a:p>
            <a:pPr eaLnBrk="1" hangingPunct="1"/>
            <a:r>
              <a:rPr lang="en-US" smtClean="0"/>
              <a:t>For conversational purposes, victims will be referred to as female and offenders as male</a:t>
            </a:r>
          </a:p>
          <a:p>
            <a:pPr eaLnBrk="1" hangingPunct="1"/>
            <a:r>
              <a:rPr lang="en-US" smtClean="0"/>
              <a:t> This does not imply that males are not victims or that females are not offenders</a:t>
            </a:r>
          </a:p>
        </p:txBody>
      </p:sp>
      <p:pic>
        <p:nvPicPr>
          <p:cNvPr id="10244" name="Picture 3" descr="1206572119215038269johnny_automatic_NPS_map_pictographs_part_68_svg_med.png"/>
          <p:cNvPicPr>
            <a:picLocks noChangeAspect="1"/>
          </p:cNvPicPr>
          <p:nvPr/>
        </p:nvPicPr>
        <p:blipFill>
          <a:blip r:embed="rId3" cstate="print"/>
          <a:srcRect/>
          <a:stretch>
            <a:fillRect/>
          </a:stretch>
        </p:blipFill>
        <p:spPr bwMode="auto">
          <a:xfrm>
            <a:off x="3352800" y="4572000"/>
            <a:ext cx="2093913" cy="2093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Ecstasy (MDMA)</a:t>
            </a:r>
            <a:endParaRPr lang="en-US" dirty="0"/>
          </a:p>
        </p:txBody>
      </p:sp>
      <p:pic>
        <p:nvPicPr>
          <p:cNvPr id="37891" name="Content Placeholder 4" descr="Ecstacy_monogram.jpg"/>
          <p:cNvPicPr>
            <a:picLocks noGrp="1" noChangeAspect="1"/>
          </p:cNvPicPr>
          <p:nvPr>
            <p:ph sz="half" idx="1"/>
          </p:nvPr>
        </p:nvPicPr>
        <p:blipFill>
          <a:blip r:embed="rId3" cstate="print"/>
          <a:srcRect/>
          <a:stretch>
            <a:fillRect/>
          </a:stretch>
        </p:blipFill>
        <p:spPr>
          <a:xfrm>
            <a:off x="457200" y="1890713"/>
            <a:ext cx="4038600" cy="3944937"/>
          </a:xfrm>
        </p:spPr>
      </p:pic>
      <p:sp>
        <p:nvSpPr>
          <p:cNvPr id="4" name="Content Placeholder 3"/>
          <p:cNvSpPr>
            <a:spLocks noGrp="1"/>
          </p:cNvSpPr>
          <p:nvPr>
            <p:ph sz="half" idx="2"/>
          </p:nvPr>
        </p:nvSpPr>
        <p:spPr>
          <a:xfrm>
            <a:off x="4648200" y="1600200"/>
            <a:ext cx="4038600" cy="5029200"/>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US" u="sng" dirty="0" smtClean="0"/>
              <a:t>Other effects are:</a:t>
            </a:r>
          </a:p>
          <a:p>
            <a:pPr marL="868680" lvl="1" indent="-283464" eaLnBrk="1" fontAlgn="auto" hangingPunct="1">
              <a:spcAft>
                <a:spcPts val="0"/>
              </a:spcAft>
              <a:buFont typeface="Wingdings 2"/>
              <a:buChar char=""/>
              <a:defRPr/>
            </a:pPr>
            <a:r>
              <a:rPr lang="en-US" dirty="0" smtClean="0"/>
              <a:t>Increased blood pressure/pulse</a:t>
            </a:r>
          </a:p>
          <a:p>
            <a:pPr marL="868680" lvl="1" indent="-283464" eaLnBrk="1" fontAlgn="auto" hangingPunct="1">
              <a:spcAft>
                <a:spcPts val="0"/>
              </a:spcAft>
              <a:buFont typeface="Wingdings 2"/>
              <a:buChar char=""/>
              <a:defRPr/>
            </a:pPr>
            <a:r>
              <a:rPr lang="en-US" dirty="0" smtClean="0"/>
              <a:t>Nausea</a:t>
            </a:r>
          </a:p>
          <a:p>
            <a:pPr marL="868680" lvl="1" indent="-283464" eaLnBrk="1" fontAlgn="auto" hangingPunct="1">
              <a:spcAft>
                <a:spcPts val="0"/>
              </a:spcAft>
              <a:buFont typeface="Wingdings 2"/>
              <a:buChar char=""/>
              <a:defRPr/>
            </a:pPr>
            <a:r>
              <a:rPr lang="en-US" dirty="0" smtClean="0"/>
              <a:t>Blurred vision</a:t>
            </a:r>
          </a:p>
          <a:p>
            <a:pPr marL="868680" lvl="1" indent="-283464" eaLnBrk="1" fontAlgn="auto" hangingPunct="1">
              <a:spcAft>
                <a:spcPts val="0"/>
              </a:spcAft>
              <a:buFont typeface="Wingdings 2"/>
              <a:buChar char=""/>
              <a:defRPr/>
            </a:pPr>
            <a:r>
              <a:rPr lang="en-US" dirty="0" smtClean="0"/>
              <a:t>Unconsciousness</a:t>
            </a:r>
          </a:p>
          <a:p>
            <a:pPr marL="868680" lvl="1" indent="-283464" eaLnBrk="1" fontAlgn="auto" hangingPunct="1">
              <a:spcAft>
                <a:spcPts val="0"/>
              </a:spcAft>
              <a:buFont typeface="Wingdings 2"/>
              <a:buChar char=""/>
              <a:defRPr/>
            </a:pPr>
            <a:r>
              <a:rPr lang="en-US" dirty="0" smtClean="0"/>
              <a:t>Hallucinations</a:t>
            </a:r>
          </a:p>
          <a:p>
            <a:pPr marL="868680" lvl="1" indent="-283464" eaLnBrk="1" fontAlgn="auto" hangingPunct="1">
              <a:spcAft>
                <a:spcPts val="0"/>
              </a:spcAft>
              <a:buFont typeface="Wingdings 2"/>
              <a:buChar char=""/>
              <a:defRPr/>
            </a:pPr>
            <a:r>
              <a:rPr lang="en-US" dirty="0" smtClean="0"/>
              <a:t>Chills</a:t>
            </a:r>
          </a:p>
          <a:p>
            <a:pPr marL="868680" lvl="1" indent="-283464" eaLnBrk="1" fontAlgn="auto" hangingPunct="1">
              <a:spcAft>
                <a:spcPts val="0"/>
              </a:spcAft>
              <a:buFont typeface="Wingdings 2"/>
              <a:buChar char=""/>
              <a:defRPr/>
            </a:pPr>
            <a:r>
              <a:rPr lang="en-US" dirty="0" smtClean="0"/>
              <a:t>Sweating</a:t>
            </a:r>
          </a:p>
          <a:p>
            <a:pPr marL="868680" lvl="1" indent="-283464" eaLnBrk="1" fontAlgn="auto" hangingPunct="1">
              <a:spcAft>
                <a:spcPts val="0"/>
              </a:spcAft>
              <a:buFont typeface="Wingdings 2"/>
              <a:buChar char=""/>
              <a:defRPr/>
            </a:pPr>
            <a:r>
              <a:rPr lang="en-US" dirty="0" smtClean="0"/>
              <a:t>Tremors</a:t>
            </a:r>
          </a:p>
          <a:p>
            <a:pPr marL="868680" lvl="1" indent="-283464" eaLnBrk="1" fontAlgn="auto" hangingPunct="1">
              <a:spcAft>
                <a:spcPts val="0"/>
              </a:spcAft>
              <a:buFont typeface="Wingdings 2"/>
              <a:buChar char=""/>
              <a:defRPr/>
            </a:pPr>
            <a:r>
              <a:rPr lang="en-US" dirty="0" smtClean="0"/>
              <a:t>Strokes</a:t>
            </a:r>
          </a:p>
          <a:p>
            <a:pPr marL="868680" lvl="1" indent="-283464" eaLnBrk="1" fontAlgn="auto" hangingPunct="1">
              <a:spcAft>
                <a:spcPts val="0"/>
              </a:spcAft>
              <a:buFont typeface="Wingdings 2"/>
              <a:buChar char=""/>
              <a:defRPr/>
            </a:pPr>
            <a:r>
              <a:rPr lang="en-US" dirty="0" smtClean="0"/>
              <a:t>Seizures</a:t>
            </a:r>
          </a:p>
          <a:p>
            <a:pPr marL="868680" lvl="1" indent="-283464" eaLnBrk="1" fontAlgn="auto" hangingPunct="1">
              <a:spcAft>
                <a:spcPts val="0"/>
              </a:spcAft>
              <a:buFont typeface="Wingdings 2"/>
              <a:buChar char=""/>
              <a:defRPr/>
            </a:pPr>
            <a:r>
              <a:rPr lang="en-US" dirty="0" smtClean="0"/>
              <a:t>Hypothermia</a:t>
            </a:r>
          </a:p>
          <a:p>
            <a:pPr marL="868680" lvl="1" indent="-283464" eaLnBrk="1" fontAlgn="auto" hangingPunct="1">
              <a:spcAft>
                <a:spcPts val="0"/>
              </a:spcAft>
              <a:buFont typeface="Wingdings 2"/>
              <a:buChar char=""/>
              <a:defRPr/>
            </a:pPr>
            <a:r>
              <a:rPr lang="en-US" dirty="0" smtClean="0"/>
              <a:t>Heat stroke</a:t>
            </a:r>
          </a:p>
          <a:p>
            <a:pPr marL="868680" lvl="1" indent="-283464" eaLnBrk="1" fontAlgn="auto" hangingPunct="1">
              <a:spcAft>
                <a:spcPts val="0"/>
              </a:spcAft>
              <a:buFont typeface="Wingdings 2"/>
              <a:buChar char=""/>
              <a:defRPr/>
            </a:pPr>
            <a:r>
              <a:rPr lang="en-US" dirty="0" smtClean="0"/>
              <a:t>Heart failure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u="sng" dirty="0" smtClean="0"/>
              <a:t>Part Three</a:t>
            </a:r>
            <a:r>
              <a:rPr lang="en-US" dirty="0" smtClean="0"/>
              <a:t>	</a:t>
            </a:r>
            <a:endParaRPr lang="en-US" dirty="0"/>
          </a:p>
        </p:txBody>
      </p:sp>
      <p:sp>
        <p:nvSpPr>
          <p:cNvPr id="38915" name="Text Placeholder 2"/>
          <p:cNvSpPr>
            <a:spLocks noGrp="1"/>
          </p:cNvSpPr>
          <p:nvPr>
            <p:ph type="body" idx="1"/>
          </p:nvPr>
        </p:nvSpPr>
        <p:spPr>
          <a:xfrm>
            <a:off x="1600200" y="2508250"/>
            <a:ext cx="7086600" cy="1509713"/>
          </a:xfrm>
        </p:spPr>
        <p:txBody>
          <a:bodyPr/>
          <a:lstStyle/>
          <a:p>
            <a:pPr marL="73025" eaLnBrk="1" hangingPunct="1"/>
            <a:r>
              <a:rPr lang="en-US" sz="3600" b="1" smtClean="0"/>
              <a:t>Responding to Drug-Facilitated Sexual Assaults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DFSA Scenario</a:t>
            </a:r>
            <a:endParaRPr lang="en-US" dirty="0"/>
          </a:p>
        </p:txBody>
      </p:sp>
      <p:sp>
        <p:nvSpPr>
          <p:cNvPr id="39939" name="Content Placeholder 2"/>
          <p:cNvSpPr>
            <a:spLocks noGrp="1"/>
          </p:cNvSpPr>
          <p:nvPr>
            <p:ph idx="1"/>
          </p:nvPr>
        </p:nvSpPr>
        <p:spPr/>
        <p:txBody>
          <a:bodyPr/>
          <a:lstStyle/>
          <a:p>
            <a:pPr>
              <a:buFont typeface="Wingdings 2" pitchFamily="18" charset="2"/>
              <a:buNone/>
            </a:pPr>
            <a:r>
              <a:rPr lang="en-US" i="1" smtClean="0"/>
              <a:t>	</a:t>
            </a:r>
            <a:r>
              <a:rPr lang="en-US" smtClean="0"/>
              <a:t>Todd meets Amy at a party around 11:00p.m.  Todd brings Amy at least 4 drinks over the course of the next hour.  You see Todd encouraging Amy to drink up.  You know Amy well enough to know that she rarely drinks enough to get drunk. </a:t>
            </a:r>
          </a:p>
          <a:p>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DFSA Scenario</a:t>
            </a:r>
            <a:endParaRPr lang="en-US" dirty="0"/>
          </a:p>
        </p:txBody>
      </p:sp>
      <p:sp>
        <p:nvSpPr>
          <p:cNvPr id="40963" name="Content Placeholder 2"/>
          <p:cNvSpPr>
            <a:spLocks noGrp="1"/>
          </p:cNvSpPr>
          <p:nvPr>
            <p:ph idx="1"/>
          </p:nvPr>
        </p:nvSpPr>
        <p:spPr/>
        <p:txBody>
          <a:bodyPr/>
          <a:lstStyle/>
          <a:p>
            <a:pPr>
              <a:buFont typeface="Wingdings 2" pitchFamily="18" charset="2"/>
              <a:buNone/>
            </a:pPr>
            <a:r>
              <a:rPr lang="en-US" smtClean="0"/>
              <a:t>	Todd makes some excuse to you that Amy is not feeling well and he plans to take her back to her dorm.  You watch as Amy and Todd leave the party; Amy is definitely out of it.   Todd practically carries her to the car; she can’t stand on her own two feet. </a:t>
            </a:r>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DFSA Scenario</a:t>
            </a:r>
            <a:endParaRPr lang="en-US" dirty="0"/>
          </a:p>
        </p:txBody>
      </p:sp>
      <p:sp>
        <p:nvSpPr>
          <p:cNvPr id="41987" name="Content Placeholder 2"/>
          <p:cNvSpPr>
            <a:spLocks noGrp="1"/>
          </p:cNvSpPr>
          <p:nvPr>
            <p:ph idx="1"/>
          </p:nvPr>
        </p:nvSpPr>
        <p:spPr/>
        <p:txBody>
          <a:bodyPr/>
          <a:lstStyle/>
          <a:p>
            <a:pPr>
              <a:buFont typeface="Wingdings 2" pitchFamily="18" charset="2"/>
              <a:buNone/>
            </a:pPr>
            <a:r>
              <a:rPr lang="en-US" i="1" smtClean="0"/>
              <a:t>	</a:t>
            </a:r>
            <a:r>
              <a:rPr lang="en-US" smtClean="0"/>
              <a:t>When Todd gets Amy back to the dorm, he invites himself in.  Todd has sex with Amy while she’s passed out on her bed. </a:t>
            </a:r>
          </a:p>
          <a:p>
            <a:endParaRPr 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Investigators Should Consider</a:t>
            </a:r>
            <a:endParaRPr lang="en-US" dirty="0"/>
          </a:p>
        </p:txBody>
      </p:sp>
      <p:sp>
        <p:nvSpPr>
          <p:cNvPr id="43011" name="Content Placeholder 2"/>
          <p:cNvSpPr>
            <a:spLocks noGrp="1"/>
          </p:cNvSpPr>
          <p:nvPr>
            <p:ph idx="1"/>
          </p:nvPr>
        </p:nvSpPr>
        <p:spPr/>
        <p:txBody>
          <a:bodyPr/>
          <a:lstStyle/>
          <a:p>
            <a:pPr marL="650875" indent="-514350">
              <a:buSzPct val="100000"/>
              <a:buFont typeface="Wingdings 2" pitchFamily="18" charset="2"/>
              <a:buAutoNum type="arabicPeriod"/>
            </a:pPr>
            <a:r>
              <a:rPr lang="en-US" smtClean="0"/>
              <a:t>How drunk was the victim?</a:t>
            </a:r>
          </a:p>
          <a:p>
            <a:pPr marL="971550" lvl="1" indent="-514350"/>
            <a:r>
              <a:rPr lang="en-US" smtClean="0"/>
              <a:t>Was she conscious or unconscious?</a:t>
            </a:r>
          </a:p>
          <a:p>
            <a:pPr marL="971550" lvl="1" indent="-514350"/>
            <a:r>
              <a:rPr lang="en-US" smtClean="0"/>
              <a:t>Does she have any memory of the rape?</a:t>
            </a:r>
          </a:p>
          <a:p>
            <a:pPr marL="971550" lvl="1" indent="-514350"/>
            <a:r>
              <a:rPr lang="en-US" smtClean="0"/>
              <a:t>Did she vomit?</a:t>
            </a:r>
          </a:p>
          <a:p>
            <a:pPr marL="971550" lvl="1" indent="-514350"/>
            <a:r>
              <a:rPr lang="en-US" smtClean="0"/>
              <a:t>Could she speak coherently?</a:t>
            </a:r>
          </a:p>
          <a:p>
            <a:pPr marL="971550" lvl="1" indent="-514350"/>
            <a:r>
              <a:rPr lang="en-US" smtClean="0"/>
              <a:t>Was she able to walk?</a:t>
            </a:r>
          </a:p>
          <a:p>
            <a:pPr marL="971550" lvl="1" indent="-514350"/>
            <a:r>
              <a:rPr lang="en-US" smtClean="0"/>
              <a:t>Was she able to perform physical tasks?</a:t>
            </a:r>
          </a:p>
          <a:p>
            <a:pPr marL="971550" lvl="1" indent="-514350"/>
            <a:r>
              <a:rPr lang="en-US" smtClean="0"/>
              <a:t>Did she urinate or defecate on herself?</a:t>
            </a:r>
          </a:p>
          <a:p>
            <a:pPr marL="971550" lvl="1" indent="-514350"/>
            <a:r>
              <a:rPr lang="en-US" smtClean="0"/>
              <a:t>Did she do anything else to indicate that she was not capable of consenting? </a:t>
            </a:r>
          </a:p>
          <a:p>
            <a:pPr marL="971550" lvl="1" indent="-514350"/>
            <a:r>
              <a:rPr lang="en-US" smtClean="0"/>
              <a:t>Are facts consistent with a consensual encounter?</a:t>
            </a:r>
          </a:p>
          <a:p>
            <a:pPr marL="971550" lvl="1" indent="-514350">
              <a:buFont typeface="Wingdings 2" pitchFamily="18" charset="2"/>
              <a:buNone/>
            </a:pPr>
            <a:endParaRPr lang="en-US" smtClean="0"/>
          </a:p>
          <a:p>
            <a:pPr marL="971550" lvl="1" indent="-514350"/>
            <a:endParaRPr lang="en-US" smtClean="0"/>
          </a:p>
          <a:p>
            <a:pPr marL="971550" lvl="1" indent="-514350">
              <a:buFont typeface="Wingdings 2" pitchFamily="18" charset="2"/>
              <a:buAutoNum type="arabicPeriod"/>
            </a:pPr>
            <a:endParaRPr lang="en-US" smtClean="0"/>
          </a:p>
          <a:p>
            <a:pPr marL="971550" lvl="1" indent="-514350">
              <a:buFont typeface="Wingdings 2" pitchFamily="18" charset="2"/>
              <a:buAutoNum type="arabicPeriod"/>
            </a:pP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Investigators Should Consider</a:t>
            </a:r>
            <a:endParaRPr lang="en-US" dirty="0"/>
          </a:p>
        </p:txBody>
      </p:sp>
      <p:sp>
        <p:nvSpPr>
          <p:cNvPr id="3" name="Content Placeholder 2"/>
          <p:cNvSpPr>
            <a:spLocks noGrp="1"/>
          </p:cNvSpPr>
          <p:nvPr>
            <p:ph idx="1"/>
          </p:nvPr>
        </p:nvSpPr>
        <p:spPr>
          <a:xfrm>
            <a:off x="457200" y="1295400"/>
            <a:ext cx="8229600" cy="5562600"/>
          </a:xfrm>
        </p:spPr>
        <p:txBody>
          <a:bodyPr/>
          <a:lstStyle/>
          <a:p>
            <a:pPr>
              <a:buFont typeface="Wingdings 2" pitchFamily="18" charset="2"/>
              <a:buNone/>
              <a:defRPr/>
            </a:pPr>
            <a:r>
              <a:rPr lang="en-US" dirty="0" smtClean="0"/>
              <a:t>2. What are the time and circumstances of the report?</a:t>
            </a:r>
          </a:p>
          <a:p>
            <a:pPr lvl="1">
              <a:defRPr/>
            </a:pPr>
            <a:r>
              <a:rPr lang="en-US" dirty="0" smtClean="0"/>
              <a:t>Did the victim report as soon as she was physically able or did she wait?</a:t>
            </a:r>
          </a:p>
          <a:p>
            <a:pPr lvl="1">
              <a:defRPr/>
            </a:pPr>
            <a:r>
              <a:rPr lang="en-US" dirty="0" smtClean="0"/>
              <a:t>Did something prompt her to  report?</a:t>
            </a:r>
          </a:p>
          <a:p>
            <a:pPr lvl="1">
              <a:defRPr/>
            </a:pPr>
            <a:r>
              <a:rPr lang="en-US" dirty="0" smtClean="0"/>
              <a:t>Did she tell anyone about the incident prior to reporting?</a:t>
            </a:r>
          </a:p>
          <a:p>
            <a:pPr lvl="1">
              <a:buFont typeface="Wingdings 2" pitchFamily="18" charset="2"/>
              <a:buNone/>
              <a:defRPr/>
            </a:pPr>
            <a:endParaRPr lang="en-US" dirty="0" smtClean="0"/>
          </a:p>
          <a:p>
            <a:pPr marL="722313" indent="-457200">
              <a:buFont typeface="Wingdings 2" pitchFamily="18" charset="2"/>
              <a:buNone/>
              <a:defRPr/>
            </a:pPr>
            <a:r>
              <a:rPr lang="en-US" dirty="0" smtClean="0"/>
              <a:t>3. Where did the incident happen?</a:t>
            </a:r>
          </a:p>
          <a:p>
            <a:pPr marL="1042988" lvl="1" indent="-457200">
              <a:defRPr/>
            </a:pPr>
            <a:r>
              <a:rPr lang="en-US" dirty="0" smtClean="0"/>
              <a:t>Who else was at the party?</a:t>
            </a:r>
          </a:p>
          <a:p>
            <a:pPr marL="1042988" lvl="1" indent="-457200">
              <a:defRPr/>
            </a:pPr>
            <a:r>
              <a:rPr lang="en-US" dirty="0" smtClean="0"/>
              <a:t>What transportation did the victim use?</a:t>
            </a:r>
          </a:p>
          <a:p>
            <a:pPr marL="1042988" lvl="1" indent="-457200">
              <a:defRPr/>
            </a:pPr>
            <a:r>
              <a:rPr lang="en-US" dirty="0" smtClean="0"/>
              <a:t>Who observed her leaving?</a:t>
            </a:r>
          </a:p>
          <a:p>
            <a:pPr marL="1527175" lvl="3" indent="-457200">
              <a:buFont typeface="Wingdings 3" pitchFamily="18" charset="2"/>
              <a:buNone/>
              <a:defRP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Investigators Should Consider</a:t>
            </a:r>
            <a:endParaRPr lang="en-US" dirty="0"/>
          </a:p>
        </p:txBody>
      </p:sp>
      <p:sp>
        <p:nvSpPr>
          <p:cNvPr id="45059" name="Content Placeholder 2"/>
          <p:cNvSpPr>
            <a:spLocks noGrp="1"/>
          </p:cNvSpPr>
          <p:nvPr>
            <p:ph idx="1"/>
          </p:nvPr>
        </p:nvSpPr>
        <p:spPr>
          <a:xfrm>
            <a:off x="457200" y="1447800"/>
            <a:ext cx="8229600" cy="5410200"/>
          </a:xfrm>
        </p:spPr>
        <p:txBody>
          <a:bodyPr/>
          <a:lstStyle/>
          <a:p>
            <a:pPr>
              <a:buFont typeface="Wingdings 2" pitchFamily="18" charset="2"/>
              <a:buNone/>
            </a:pPr>
            <a:r>
              <a:rPr lang="en-US" smtClean="0"/>
              <a:t>4. Was there prior interaction between the victim and the alleged offender?</a:t>
            </a:r>
          </a:p>
          <a:p>
            <a:pPr lvl="1"/>
            <a:r>
              <a:rPr lang="en-US" smtClean="0"/>
              <a:t>Did they know each other before the  incident?   In what capacity?</a:t>
            </a:r>
          </a:p>
          <a:p>
            <a:pPr>
              <a:buFont typeface="Wingdings 2" pitchFamily="18" charset="2"/>
              <a:buNone/>
            </a:pPr>
            <a:endParaRPr lang="en-US" smtClean="0"/>
          </a:p>
          <a:p>
            <a:pPr>
              <a:buFont typeface="Wingdings 2" pitchFamily="18" charset="2"/>
              <a:buNone/>
            </a:pPr>
            <a:r>
              <a:rPr lang="en-US" smtClean="0"/>
              <a:t>5. Did the alleged offender use force or threaten the victim?</a:t>
            </a:r>
          </a:p>
          <a:p>
            <a:pPr lvl="1"/>
            <a:r>
              <a:rPr lang="en-US" smtClean="0"/>
              <a:t>This is not consistent with consensual sex!</a:t>
            </a:r>
          </a:p>
          <a:p>
            <a:pPr lvl="2">
              <a:buFont typeface="Wingdings" pitchFamily="2" charset="2"/>
              <a:buNone/>
            </a:pPr>
            <a:endParaRPr lang="en-US" smtClean="0"/>
          </a:p>
          <a:p>
            <a:pPr>
              <a:buFont typeface="Wingdings 2" pitchFamily="18" charset="2"/>
              <a:buNone/>
            </a:pPr>
            <a:r>
              <a:rPr lang="en-US" smtClean="0"/>
              <a:t>6. Did the victim say “no?”</a:t>
            </a:r>
          </a:p>
          <a:p>
            <a:pPr lvl="1"/>
            <a:r>
              <a:rPr lang="en-US" smtClean="0"/>
              <a:t>If so, why did the alleged offender disregard her “no?”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Investigators Should Consider</a:t>
            </a:r>
            <a:endParaRPr lang="en-US" dirty="0"/>
          </a:p>
        </p:txBody>
      </p:sp>
      <p:sp>
        <p:nvSpPr>
          <p:cNvPr id="46083" name="Content Placeholder 2"/>
          <p:cNvSpPr>
            <a:spLocks noGrp="1"/>
          </p:cNvSpPr>
          <p:nvPr>
            <p:ph idx="1"/>
          </p:nvPr>
        </p:nvSpPr>
        <p:spPr/>
        <p:txBody>
          <a:bodyPr/>
          <a:lstStyle/>
          <a:p>
            <a:pPr>
              <a:buFont typeface="Wingdings 2" pitchFamily="18" charset="2"/>
              <a:buNone/>
            </a:pPr>
            <a:r>
              <a:rPr lang="en-US" smtClean="0"/>
              <a:t>7. What about the alleged offender’s level of intoxication?</a:t>
            </a:r>
          </a:p>
          <a:p>
            <a:pPr lvl="1"/>
            <a:r>
              <a:rPr lang="en-US" smtClean="0"/>
              <a:t>What was his capacity to do other things? Could he walk, talk, drive a car, etc.?</a:t>
            </a:r>
          </a:p>
          <a:p>
            <a:pPr lvl="1"/>
            <a:endParaRPr lang="en-US" smtClean="0"/>
          </a:p>
          <a:p>
            <a:pPr>
              <a:buFont typeface="Wingdings 2" pitchFamily="18" charset="2"/>
              <a:buNone/>
            </a:pPr>
            <a:r>
              <a:rPr lang="en-US" smtClean="0"/>
              <a:t>8. Did the alleged offender prey upon the victim’s vulnerabilities?</a:t>
            </a:r>
          </a:p>
          <a:p>
            <a:pPr lvl="1"/>
            <a:r>
              <a:rPr lang="en-US" smtClean="0"/>
              <a:t>Did he do anything to wear down her resistance?</a:t>
            </a:r>
          </a:p>
          <a:p>
            <a:pPr lvl="1"/>
            <a:r>
              <a:rPr lang="en-US" smtClean="0"/>
              <a:t>Is there any evidence that the alleged offender selected the victim because he knew that she would be an easy target?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Investigators Should Consider</a:t>
            </a:r>
            <a:endParaRPr lang="en-US" dirty="0"/>
          </a:p>
        </p:txBody>
      </p:sp>
      <p:sp>
        <p:nvSpPr>
          <p:cNvPr id="47107" name="Content Placeholder 2"/>
          <p:cNvSpPr>
            <a:spLocks noGrp="1"/>
          </p:cNvSpPr>
          <p:nvPr>
            <p:ph idx="1"/>
          </p:nvPr>
        </p:nvSpPr>
        <p:spPr/>
        <p:txBody>
          <a:bodyPr/>
          <a:lstStyle/>
          <a:p>
            <a:pPr>
              <a:buFont typeface="Wingdings 2" pitchFamily="18" charset="2"/>
              <a:buNone/>
            </a:pPr>
            <a:r>
              <a:rPr lang="en-US" smtClean="0"/>
              <a:t>9. Were there any witnesses to any part of the chain of events?</a:t>
            </a:r>
          </a:p>
          <a:p>
            <a:pPr lvl="1"/>
            <a:r>
              <a:rPr lang="en-US" smtClean="0"/>
              <a:t>When looking for corroboration, investigators should ask the victim whether anyone else was present during any part of the incident.</a:t>
            </a:r>
          </a:p>
          <a:p>
            <a:pPr lvl="1"/>
            <a:r>
              <a:rPr lang="en-US" smtClean="0"/>
              <a:t>Are there any witnesses to the ingestion of the alcohol or to the incident?</a:t>
            </a:r>
          </a:p>
          <a:p>
            <a:pPr lvl="1"/>
            <a:r>
              <a:rPr lang="en-US" smtClean="0"/>
              <a:t>What did they see or hear?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u="sng" dirty="0" smtClean="0"/>
              <a:t>Part One	</a:t>
            </a:r>
            <a:endParaRPr lang="en-US" u="sng" dirty="0"/>
          </a:p>
        </p:txBody>
      </p:sp>
      <p:sp>
        <p:nvSpPr>
          <p:cNvPr id="11267" name="Text Placeholder 2"/>
          <p:cNvSpPr>
            <a:spLocks noGrp="1"/>
          </p:cNvSpPr>
          <p:nvPr>
            <p:ph type="body" idx="1"/>
          </p:nvPr>
        </p:nvSpPr>
        <p:spPr>
          <a:xfrm>
            <a:off x="1600200" y="2508250"/>
            <a:ext cx="7086600" cy="1509713"/>
          </a:xfrm>
        </p:spPr>
        <p:txBody>
          <a:bodyPr/>
          <a:lstStyle/>
          <a:p>
            <a:pPr marL="73025" eaLnBrk="1" hangingPunct="1"/>
            <a:r>
              <a:rPr lang="en-US" sz="3200" b="1" smtClean="0"/>
              <a:t>An Overview of Drug-Facilitated Sexual Assault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defRPr/>
            </a:pPr>
            <a:r>
              <a:rPr lang="en-US" dirty="0" smtClean="0"/>
              <a:t> Research on Offenders</a:t>
            </a:r>
          </a:p>
        </p:txBody>
      </p:sp>
      <p:sp>
        <p:nvSpPr>
          <p:cNvPr id="15363" name="Rectangle 3"/>
          <p:cNvSpPr>
            <a:spLocks noGrp="1" noChangeArrowheads="1"/>
          </p:cNvSpPr>
          <p:nvPr>
            <p:ph type="body" idx="1"/>
          </p:nvPr>
        </p:nvSpPr>
        <p:spPr>
          <a:xfrm>
            <a:off x="685800" y="1752600"/>
            <a:ext cx="8305800" cy="4373563"/>
          </a:xfrm>
        </p:spPr>
        <p:txBody>
          <a:bodyPr/>
          <a:lstStyle/>
          <a:p>
            <a:pPr>
              <a:lnSpc>
                <a:spcPct val="90000"/>
              </a:lnSpc>
              <a:spcAft>
                <a:spcPct val="30000"/>
              </a:spcAft>
            </a:pPr>
            <a:r>
              <a:rPr lang="en-US" smtClean="0"/>
              <a:t>Interviews with convicted rapists in prison</a:t>
            </a:r>
          </a:p>
          <a:p>
            <a:pPr>
              <a:lnSpc>
                <a:spcPct val="90000"/>
              </a:lnSpc>
              <a:spcAft>
                <a:spcPct val="30000"/>
              </a:spcAft>
            </a:pPr>
            <a:r>
              <a:rPr lang="en-US" smtClean="0"/>
              <a:t>General pattern for rape:</a:t>
            </a:r>
          </a:p>
          <a:p>
            <a:pPr lvl="1">
              <a:lnSpc>
                <a:spcPct val="90000"/>
              </a:lnSpc>
              <a:spcAft>
                <a:spcPct val="30000"/>
              </a:spcAft>
            </a:pPr>
            <a:r>
              <a:rPr lang="en-US" smtClean="0"/>
              <a:t>Targeted women</a:t>
            </a:r>
          </a:p>
          <a:p>
            <a:pPr lvl="1">
              <a:lnSpc>
                <a:spcPct val="90000"/>
              </a:lnSpc>
              <a:spcAft>
                <a:spcPct val="30000"/>
              </a:spcAft>
            </a:pPr>
            <a:r>
              <a:rPr lang="en-US" smtClean="0"/>
              <a:t>Watched them over time</a:t>
            </a:r>
          </a:p>
          <a:p>
            <a:pPr lvl="1">
              <a:lnSpc>
                <a:spcPct val="90000"/>
              </a:lnSpc>
              <a:spcAft>
                <a:spcPct val="30000"/>
              </a:spcAft>
            </a:pPr>
            <a:r>
              <a:rPr lang="en-US" smtClean="0"/>
              <a:t>Waited for opportunity when woman was vulnerable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1000" fill="hold"/>
                                        <p:tgtEl>
                                          <p:spTgt spid="1536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1000" fill="hold"/>
                                        <p:tgtEl>
                                          <p:spTgt spid="1536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5363">
                                            <p:txEl>
                                              <p:pRg st="1" end="1"/>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 calcmode="lin" valueType="num">
                                      <p:cBhvr additive="base">
                                        <p:cTn id="17" dur="1000" fill="hold"/>
                                        <p:tgtEl>
                                          <p:spTgt spid="15363">
                                            <p:txEl>
                                              <p:pRg st="2" end="2"/>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15363">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15363">
                                            <p:txEl>
                                              <p:pRg st="3" end="3"/>
                                            </p:txEl>
                                          </p:spTgt>
                                        </p:tgtEl>
                                        <p:attrNameLst>
                                          <p:attrName>style.visibility</p:attrName>
                                        </p:attrNameLst>
                                      </p:cBhvr>
                                      <p:to>
                                        <p:strVal val="visible"/>
                                      </p:to>
                                    </p:set>
                                    <p:anim calcmode="lin" valueType="num">
                                      <p:cBhvr additive="base">
                                        <p:cTn id="21" dur="1000" fill="hold"/>
                                        <p:tgtEl>
                                          <p:spTgt spid="15363">
                                            <p:txEl>
                                              <p:pRg st="3" end="3"/>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15363">
                                            <p:txEl>
                                              <p:pRg st="3" end="3"/>
                                            </p:txEl>
                                          </p:spTgt>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15363">
                                            <p:txEl>
                                              <p:pRg st="4" end="4"/>
                                            </p:txEl>
                                          </p:spTgt>
                                        </p:tgtEl>
                                        <p:attrNameLst>
                                          <p:attrName>style.visibility</p:attrName>
                                        </p:attrNameLst>
                                      </p:cBhvr>
                                      <p:to>
                                        <p:strVal val="visible"/>
                                      </p:to>
                                    </p:set>
                                    <p:anim calcmode="lin" valueType="num">
                                      <p:cBhvr additive="base">
                                        <p:cTn id="25" dur="1000" fill="hold"/>
                                        <p:tgtEl>
                                          <p:spTgt spid="15363">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1536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a:xfrm>
            <a:off x="685800" y="838200"/>
            <a:ext cx="8001000" cy="1828800"/>
          </a:xfrm>
        </p:spPr>
        <p:txBody>
          <a:bodyPr/>
          <a:lstStyle/>
          <a:p>
            <a:pPr>
              <a:defRPr/>
            </a:pPr>
            <a:r>
              <a:rPr lang="en-US" smtClean="0"/>
              <a:t>The Undetected Rapist</a:t>
            </a:r>
          </a:p>
        </p:txBody>
      </p:sp>
      <p:pic>
        <p:nvPicPr>
          <p:cNvPr id="49155" name="Picture 5" descr="j0406478"/>
          <p:cNvPicPr>
            <a:picLocks noChangeAspect="1" noChangeArrowheads="1"/>
          </p:cNvPicPr>
          <p:nvPr/>
        </p:nvPicPr>
        <p:blipFill>
          <a:blip r:embed="rId3" cstate="print"/>
          <a:srcRect/>
          <a:stretch>
            <a:fillRect/>
          </a:stretch>
        </p:blipFill>
        <p:spPr bwMode="auto">
          <a:xfrm>
            <a:off x="2590800" y="2895600"/>
            <a:ext cx="3890963" cy="311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a:defRPr/>
            </a:pPr>
            <a:r>
              <a:rPr lang="en-US" sz="4000" dirty="0" smtClean="0"/>
              <a:t> Research on Undetected Rapists</a:t>
            </a:r>
          </a:p>
        </p:txBody>
      </p:sp>
      <p:sp>
        <p:nvSpPr>
          <p:cNvPr id="97283" name="Rectangle 3"/>
          <p:cNvSpPr>
            <a:spLocks noGrp="1" noChangeArrowheads="1"/>
          </p:cNvSpPr>
          <p:nvPr>
            <p:ph type="body" idx="1"/>
          </p:nvPr>
        </p:nvSpPr>
        <p:spPr>
          <a:xfrm>
            <a:off x="685800" y="2133600"/>
            <a:ext cx="8001000" cy="4419600"/>
          </a:xfrm>
        </p:spPr>
        <p:txBody>
          <a:bodyPr/>
          <a:lstStyle/>
          <a:p>
            <a:pPr>
              <a:spcAft>
                <a:spcPct val="30000"/>
              </a:spcAft>
              <a:buFontTx/>
              <a:buNone/>
            </a:pPr>
            <a:r>
              <a:rPr lang="en-US" smtClean="0"/>
              <a:t>The Typical Rapist:</a:t>
            </a:r>
          </a:p>
          <a:p>
            <a:pPr>
              <a:spcAft>
                <a:spcPct val="30000"/>
              </a:spcAft>
            </a:pPr>
            <a:r>
              <a:rPr lang="en-US" smtClean="0"/>
              <a:t>Premeditates &amp; plans his attack</a:t>
            </a:r>
          </a:p>
          <a:p>
            <a:pPr>
              <a:spcAft>
                <a:spcPct val="30000"/>
              </a:spcAft>
            </a:pPr>
            <a:r>
              <a:rPr lang="en-US" smtClean="0"/>
              <a:t>Uses multiple strategies to make victim vulnerable</a:t>
            </a:r>
          </a:p>
          <a:p>
            <a:pPr>
              <a:spcAft>
                <a:spcPct val="30000"/>
              </a:spcAft>
            </a:pPr>
            <a:r>
              <a:rPr lang="en-US" smtClean="0"/>
              <a:t>Uses alcohol deliberately</a:t>
            </a:r>
          </a:p>
          <a:p>
            <a:pPr>
              <a:spcAft>
                <a:spcPct val="30000"/>
              </a:spcAft>
            </a:pPr>
            <a:r>
              <a:rPr lang="en-US" smtClean="0"/>
              <a:t>Increases violence as needed</a:t>
            </a:r>
          </a:p>
          <a:p>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fontScale="90000"/>
          </a:bodyPr>
          <a:lstStyle/>
          <a:p>
            <a:pPr>
              <a:defRPr/>
            </a:pPr>
            <a:r>
              <a:rPr lang="en-US" sz="4000" smtClean="0"/>
              <a:t>Similarities between non-stranger and stranger rapists:</a:t>
            </a:r>
          </a:p>
        </p:txBody>
      </p:sp>
      <p:sp>
        <p:nvSpPr>
          <p:cNvPr id="51203" name="Rectangle 3"/>
          <p:cNvSpPr>
            <a:spLocks noGrp="1" noChangeArrowheads="1"/>
          </p:cNvSpPr>
          <p:nvPr>
            <p:ph type="body" idx="1"/>
          </p:nvPr>
        </p:nvSpPr>
        <p:spPr>
          <a:xfrm>
            <a:off x="457200" y="1981200"/>
            <a:ext cx="8229600" cy="4572000"/>
          </a:xfrm>
        </p:spPr>
        <p:txBody>
          <a:bodyPr/>
          <a:lstStyle/>
          <a:p>
            <a:pPr>
              <a:spcAft>
                <a:spcPct val="25000"/>
              </a:spcAft>
            </a:pPr>
            <a:r>
              <a:rPr lang="en-US" smtClean="0"/>
              <a:t>Many rapists are serial rapists</a:t>
            </a:r>
          </a:p>
          <a:p>
            <a:pPr>
              <a:spcAft>
                <a:spcPct val="25000"/>
              </a:spcAft>
            </a:pPr>
            <a:r>
              <a:rPr lang="en-US" smtClean="0"/>
              <a:t>Rape is usually planned in advance</a:t>
            </a:r>
          </a:p>
          <a:p>
            <a:pPr>
              <a:spcAft>
                <a:spcPct val="25000"/>
              </a:spcAft>
            </a:pPr>
            <a:r>
              <a:rPr lang="en-US" smtClean="0"/>
              <a:t>Victim’s accessibility was primary factor in rapist’s decision</a:t>
            </a:r>
          </a:p>
          <a:p>
            <a:pPr>
              <a:spcAft>
                <a:spcPct val="25000"/>
              </a:spcAft>
            </a:pPr>
            <a:r>
              <a:rPr lang="en-US" smtClean="0"/>
              <a:t>Victim’s appearance had little or nothing to do with the rapist’s decision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man in ski mask"/>
          <p:cNvPicPr>
            <a:picLocks noChangeAspect="1" noChangeArrowheads="1"/>
          </p:cNvPicPr>
          <p:nvPr/>
        </p:nvPicPr>
        <p:blipFill>
          <a:blip r:embed="rId4" cstate="print"/>
          <a:srcRect/>
          <a:stretch>
            <a:fillRect/>
          </a:stretch>
        </p:blipFill>
        <p:spPr bwMode="auto">
          <a:xfrm>
            <a:off x="1219200" y="1676400"/>
            <a:ext cx="1385888" cy="1981200"/>
          </a:xfrm>
          <a:prstGeom prst="rect">
            <a:avLst/>
          </a:prstGeom>
          <a:noFill/>
          <a:ln w="9525">
            <a:noFill/>
            <a:miter lim="800000"/>
            <a:headEnd/>
            <a:tailEnd/>
          </a:ln>
        </p:spPr>
      </p:pic>
      <p:sp>
        <p:nvSpPr>
          <p:cNvPr id="4100" name="Rectangle 10"/>
          <p:cNvSpPr>
            <a:spLocks noGrp="1" noChangeArrowheads="1"/>
          </p:cNvSpPr>
          <p:nvPr>
            <p:ph type="title"/>
          </p:nvPr>
        </p:nvSpPr>
        <p:spPr/>
        <p:txBody>
          <a:bodyPr/>
          <a:lstStyle/>
          <a:p>
            <a:pPr>
              <a:defRPr/>
            </a:pPr>
            <a:r>
              <a:rPr lang="en-US" dirty="0" smtClean="0"/>
              <a:t>Who are Rapists?</a:t>
            </a:r>
          </a:p>
        </p:txBody>
      </p:sp>
      <p:sp>
        <p:nvSpPr>
          <p:cNvPr id="25611" name="Text Box 11"/>
          <p:cNvSpPr txBox="1">
            <a:spLocks noChangeArrowheads="1"/>
          </p:cNvSpPr>
          <p:nvPr/>
        </p:nvSpPr>
        <p:spPr bwMode="auto">
          <a:xfrm>
            <a:off x="685800" y="3962400"/>
            <a:ext cx="2438400" cy="1993900"/>
          </a:xfrm>
          <a:prstGeom prst="rect">
            <a:avLst/>
          </a:prstGeom>
          <a:noFill/>
          <a:ln w="9525">
            <a:noFill/>
            <a:miter lim="800000"/>
            <a:headEnd/>
            <a:tailEnd/>
          </a:ln>
        </p:spPr>
        <p:txBody>
          <a:bodyPr>
            <a:spAutoFit/>
          </a:bodyPr>
          <a:lstStyle/>
          <a:p>
            <a:pPr algn="ctr">
              <a:spcBef>
                <a:spcPct val="5000"/>
              </a:spcBef>
            </a:pPr>
            <a:r>
              <a:rPr lang="en-US" sz="2400" b="1"/>
              <a:t>Ski Mask</a:t>
            </a:r>
          </a:p>
          <a:p>
            <a:pPr algn="ctr">
              <a:spcBef>
                <a:spcPct val="5000"/>
              </a:spcBef>
            </a:pPr>
            <a:r>
              <a:rPr lang="en-US" sz="2400" b="1"/>
              <a:t>Knife</a:t>
            </a:r>
          </a:p>
          <a:p>
            <a:pPr algn="ctr">
              <a:spcBef>
                <a:spcPct val="5000"/>
              </a:spcBef>
            </a:pPr>
            <a:r>
              <a:rPr lang="en-US" sz="2400" b="1"/>
              <a:t>Blitz Attack</a:t>
            </a:r>
          </a:p>
          <a:p>
            <a:pPr algn="ctr">
              <a:spcBef>
                <a:spcPct val="5000"/>
              </a:spcBef>
            </a:pPr>
            <a:r>
              <a:rPr lang="en-US" sz="2400" b="1"/>
              <a:t>Brutal Injuries</a:t>
            </a:r>
          </a:p>
          <a:p>
            <a:pPr algn="ctr">
              <a:spcBef>
                <a:spcPct val="5000"/>
              </a:spcBef>
            </a:pPr>
            <a:r>
              <a:rPr lang="en-US" sz="2400" b="1"/>
              <a:t>Strangers</a:t>
            </a:r>
          </a:p>
        </p:txBody>
      </p:sp>
      <p:graphicFrame>
        <p:nvGraphicFramePr>
          <p:cNvPr id="1026" name="Object 2"/>
          <p:cNvGraphicFramePr>
            <a:graphicFrameLocks noChangeAspect="1"/>
          </p:cNvGraphicFramePr>
          <p:nvPr>
            <p:ph idx="1"/>
          </p:nvPr>
        </p:nvGraphicFramePr>
        <p:xfrm>
          <a:off x="2819400" y="2794000"/>
          <a:ext cx="6091238" cy="4064000"/>
        </p:xfrm>
        <a:graphic>
          <a:graphicData uri="http://schemas.openxmlformats.org/presentationml/2006/ole">
            <p:oleObj spid="_x0000_s1026" name="Chart" r:id="rId5" imgW="6096000" imgH="4067175" progId="MSGraph.Chart.8">
              <p:embed followColorScheme="full"/>
            </p:oleObj>
          </a:graphicData>
        </a:graphic>
      </p:graphicFrame>
      <p:sp>
        <p:nvSpPr>
          <p:cNvPr id="25618" name="Text Box 18"/>
          <p:cNvSpPr txBox="1">
            <a:spLocks noChangeArrowheads="1"/>
          </p:cNvSpPr>
          <p:nvPr/>
        </p:nvSpPr>
        <p:spPr bwMode="auto">
          <a:xfrm>
            <a:off x="2971800" y="3200400"/>
            <a:ext cx="1295400" cy="641350"/>
          </a:xfrm>
          <a:prstGeom prst="rect">
            <a:avLst/>
          </a:prstGeom>
          <a:noFill/>
          <a:ln w="9525">
            <a:noFill/>
            <a:miter lim="800000"/>
            <a:headEnd/>
            <a:tailEnd/>
          </a:ln>
        </p:spPr>
        <p:txBody>
          <a:bodyPr>
            <a:spAutoFit/>
          </a:bodyPr>
          <a:lstStyle/>
          <a:p>
            <a:pPr>
              <a:spcBef>
                <a:spcPct val="50000"/>
              </a:spcBef>
            </a:pPr>
            <a:r>
              <a:rPr lang="en-US" sz="3600" b="1"/>
              <a:t>5%</a:t>
            </a:r>
          </a:p>
        </p:txBody>
      </p:sp>
      <p:sp>
        <p:nvSpPr>
          <p:cNvPr id="25621" name="Text Box 21"/>
          <p:cNvSpPr txBox="1">
            <a:spLocks noChangeArrowheads="1"/>
          </p:cNvSpPr>
          <p:nvPr/>
        </p:nvSpPr>
        <p:spPr bwMode="auto">
          <a:xfrm>
            <a:off x="5562600" y="2057400"/>
            <a:ext cx="2895600" cy="1190625"/>
          </a:xfrm>
          <a:prstGeom prst="rect">
            <a:avLst/>
          </a:prstGeom>
          <a:noFill/>
          <a:ln w="9525">
            <a:noFill/>
            <a:miter lim="800000"/>
            <a:headEnd/>
            <a:tailEnd/>
          </a:ln>
        </p:spPr>
        <p:txBody>
          <a:bodyPr>
            <a:spAutoFit/>
          </a:bodyPr>
          <a:lstStyle/>
          <a:p>
            <a:pPr algn="ctr">
              <a:spcBef>
                <a:spcPct val="50000"/>
              </a:spcBef>
            </a:pPr>
            <a:r>
              <a:rPr lang="en-US" sz="3600" b="1"/>
              <a:t>Who are these men?</a:t>
            </a:r>
          </a:p>
        </p:txBody>
      </p:sp>
      <p:sp>
        <p:nvSpPr>
          <p:cNvPr id="25622" name="Line 22"/>
          <p:cNvSpPr>
            <a:spLocks noChangeShapeType="1"/>
          </p:cNvSpPr>
          <p:nvPr/>
        </p:nvSpPr>
        <p:spPr bwMode="auto">
          <a:xfrm flipH="1">
            <a:off x="6629400" y="3276600"/>
            <a:ext cx="381000" cy="990600"/>
          </a:xfrm>
          <a:prstGeom prst="line">
            <a:avLst/>
          </a:prstGeom>
          <a:noFill/>
          <a:ln w="57150">
            <a:solidFill>
              <a:schemeClr val="tx1"/>
            </a:solidFill>
            <a:round/>
            <a:headEnd/>
            <a:tailEnd type="triangle" w="med" len="med"/>
          </a:ln>
        </p:spPr>
        <p:txBody>
          <a:bodyPr/>
          <a:lstStyle/>
          <a:p>
            <a:endParaRPr lang="en-US"/>
          </a:p>
        </p:txBody>
      </p:sp>
      <p:sp>
        <p:nvSpPr>
          <p:cNvPr id="25624" name="Line 24"/>
          <p:cNvSpPr>
            <a:spLocks noChangeShapeType="1"/>
          </p:cNvSpPr>
          <p:nvPr/>
        </p:nvSpPr>
        <p:spPr bwMode="auto">
          <a:xfrm>
            <a:off x="3581400" y="3810000"/>
            <a:ext cx="304800" cy="228600"/>
          </a:xfrm>
          <a:prstGeom prst="line">
            <a:avLst/>
          </a:prstGeom>
          <a:noFill/>
          <a:ln w="38100">
            <a:solidFill>
              <a:schemeClr val="tx1"/>
            </a:solidFill>
            <a:round/>
            <a:headEnd/>
            <a:tailEnd type="triangle" w="med" len="med"/>
          </a:ln>
        </p:spPr>
        <p:txBody>
          <a:bodyPr/>
          <a:lstStyle/>
          <a:p>
            <a:endParaRPr lang="en-US"/>
          </a:p>
        </p:txBody>
      </p:sp>
      <p:sp>
        <p:nvSpPr>
          <p:cNvPr id="25625" name="Line 25"/>
          <p:cNvSpPr>
            <a:spLocks noChangeShapeType="1"/>
          </p:cNvSpPr>
          <p:nvPr/>
        </p:nvSpPr>
        <p:spPr bwMode="auto">
          <a:xfrm flipH="1" flipV="1">
            <a:off x="2667000" y="3124200"/>
            <a:ext cx="304800" cy="228600"/>
          </a:xfrm>
          <a:prstGeom prst="line">
            <a:avLst/>
          </a:prstGeom>
          <a:noFill/>
          <a:ln w="38100">
            <a:solidFill>
              <a:schemeClr val="tx1"/>
            </a:solidFill>
            <a:round/>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1" grpId="0"/>
      <p:bldP spid="25618" grpId="0"/>
      <p:bldP spid="25621" grpId="0"/>
      <p:bldP spid="25622" grpId="0" animBg="1"/>
      <p:bldP spid="25624" grpId="0" animBg="1"/>
      <p:bldP spid="256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Issues for Law Enforcement to Consider</a:t>
            </a:r>
            <a:endParaRPr lang="en-US" dirty="0"/>
          </a:p>
        </p:txBody>
      </p:sp>
      <p:sp>
        <p:nvSpPr>
          <p:cNvPr id="4" name="Content Placeholder 3"/>
          <p:cNvSpPr>
            <a:spLocks noGrp="1"/>
          </p:cNvSpPr>
          <p:nvPr>
            <p:ph sz="half" idx="2"/>
          </p:nvPr>
        </p:nvSpPr>
        <p:spPr>
          <a:xfrm>
            <a:off x="4648200" y="1600200"/>
            <a:ext cx="4343400" cy="4525963"/>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t>Possibility that the offender is a serial rapist; make effort to identify/interview other possible victims</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Identify and interview persons with whom victim first discussed the incident</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solidFill>
                  <a:srgbClr val="FF0000"/>
                </a:solidFill>
              </a:rPr>
              <a:t>Remember</a:t>
            </a:r>
            <a:r>
              <a:rPr lang="en-US" dirty="0" smtClean="0"/>
              <a:t> “drug submission” may give the appearance of consent </a:t>
            </a:r>
          </a:p>
          <a:p>
            <a:pPr marL="548640" indent="-411480" eaLnBrk="1" fontAlgn="auto" hangingPunct="1">
              <a:spcAft>
                <a:spcPts val="0"/>
              </a:spcAft>
              <a:buClr>
                <a:schemeClr val="tx1">
                  <a:shade val="95000"/>
                </a:schemeClr>
              </a:buClr>
              <a:buFont typeface="Wingdings 2"/>
              <a:buChar char=""/>
              <a:defRPr/>
            </a:pPr>
            <a:endParaRPr lang="en-US" dirty="0" smtClean="0"/>
          </a:p>
          <a:p>
            <a:pPr marL="548640" indent="-411480" eaLnBrk="1" fontAlgn="auto" hangingPunct="1">
              <a:spcAft>
                <a:spcPts val="0"/>
              </a:spcAft>
              <a:buClr>
                <a:schemeClr val="tx1">
                  <a:shade val="95000"/>
                </a:schemeClr>
              </a:buClr>
              <a:buFont typeface="Wingdings 2"/>
              <a:buNone/>
              <a:defRPr/>
            </a:pPr>
            <a:endParaRPr lang="en-US" dirty="0" smtClean="0"/>
          </a:p>
        </p:txBody>
      </p:sp>
      <p:pic>
        <p:nvPicPr>
          <p:cNvPr id="52228" name="Picture 3" descr="C:\Documents and Settings\amarti24\Local Settings\Temporary Internet Files\Content.IE5\KML78R3R\MP900403716[1].jpg"/>
          <p:cNvPicPr>
            <a:picLocks noGrp="1" noChangeAspect="1" noChangeArrowheads="1"/>
          </p:cNvPicPr>
          <p:nvPr>
            <p:ph sz="half" idx="1"/>
          </p:nvPr>
        </p:nvPicPr>
        <p:blipFill>
          <a:blip r:embed="rId3" cstate="print"/>
          <a:srcRect/>
          <a:stretch>
            <a:fillRect/>
          </a:stretch>
        </p:blipFill>
        <p:spPr>
          <a:xfrm>
            <a:off x="762000" y="1600200"/>
            <a:ext cx="3729038" cy="4662488"/>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Issues for Law Enforcement to Consider</a:t>
            </a:r>
            <a:endParaRPr lang="en-US" dirty="0"/>
          </a:p>
        </p:txBody>
      </p:sp>
      <p:sp>
        <p:nvSpPr>
          <p:cNvPr id="4" name="Content Placeholder 3"/>
          <p:cNvSpPr>
            <a:spLocks noGrp="1"/>
          </p:cNvSpPr>
          <p:nvPr>
            <p:ph sz="half" idx="2"/>
          </p:nvPr>
        </p:nvSpPr>
        <p:spPr>
          <a:xfrm>
            <a:off x="4648200" y="1600200"/>
            <a:ext cx="4038600" cy="5257800"/>
          </a:xfrm>
        </p:spPr>
        <p:txBody>
          <a:bodyPr>
            <a:normAutofit fontScale="92500" lnSpcReduction="10000"/>
          </a:bodyPr>
          <a:lstStyle/>
          <a:p>
            <a:pPr marL="0" indent="-411480" eaLnBrk="1" fontAlgn="auto" hangingPunct="1">
              <a:spcAft>
                <a:spcPts val="0"/>
              </a:spcAft>
              <a:buClr>
                <a:schemeClr val="tx1">
                  <a:shade val="95000"/>
                </a:schemeClr>
              </a:buClr>
              <a:buFont typeface="Wingdings 2"/>
              <a:buNone/>
              <a:defRPr/>
            </a:pPr>
            <a:r>
              <a:rPr lang="en-US" dirty="0" smtClean="0"/>
              <a:t>Consider including the following items when drafting search warrants:</a:t>
            </a:r>
          </a:p>
          <a:p>
            <a:pPr marL="868680" lvl="1" indent="-283464" eaLnBrk="1" fontAlgn="auto" hangingPunct="1">
              <a:spcAft>
                <a:spcPts val="0"/>
              </a:spcAft>
              <a:buFont typeface="Wingdings 2"/>
              <a:buChar char=""/>
              <a:defRPr/>
            </a:pPr>
            <a:r>
              <a:rPr lang="en-US" dirty="0" smtClean="0"/>
              <a:t>Squeezable water bottles</a:t>
            </a:r>
          </a:p>
          <a:p>
            <a:pPr marL="868680" lvl="1" indent="-283464" eaLnBrk="1" fontAlgn="auto" hangingPunct="1">
              <a:spcAft>
                <a:spcPts val="0"/>
              </a:spcAft>
              <a:buFont typeface="Wingdings 2"/>
              <a:buChar char=""/>
              <a:defRPr/>
            </a:pPr>
            <a:r>
              <a:rPr lang="en-US" dirty="0" smtClean="0"/>
              <a:t>Eye-drop containers</a:t>
            </a:r>
          </a:p>
          <a:p>
            <a:pPr marL="868680" lvl="1" indent="-283464" eaLnBrk="1" fontAlgn="auto" hangingPunct="1">
              <a:spcAft>
                <a:spcPts val="0"/>
              </a:spcAft>
              <a:buFont typeface="Wingdings 2"/>
              <a:buChar char=""/>
              <a:defRPr/>
            </a:pPr>
            <a:r>
              <a:rPr lang="en-US" dirty="0" smtClean="0"/>
              <a:t>Cooking utensils (for GHB)</a:t>
            </a:r>
          </a:p>
          <a:p>
            <a:pPr marL="868680" lvl="1" indent="-283464" eaLnBrk="1" fontAlgn="auto" hangingPunct="1">
              <a:spcAft>
                <a:spcPts val="0"/>
              </a:spcAft>
              <a:buFont typeface="Wingdings 2"/>
              <a:buChar char=""/>
              <a:defRPr/>
            </a:pPr>
            <a:r>
              <a:rPr lang="en-US" dirty="0" smtClean="0"/>
              <a:t>Video camera equipment</a:t>
            </a:r>
          </a:p>
          <a:p>
            <a:pPr marL="868680" lvl="1" indent="-283464" eaLnBrk="1" fontAlgn="auto" hangingPunct="1">
              <a:spcAft>
                <a:spcPts val="0"/>
              </a:spcAft>
              <a:buFont typeface="Wingdings 2"/>
              <a:buChar char=""/>
              <a:defRPr/>
            </a:pPr>
            <a:r>
              <a:rPr lang="en-US" dirty="0" smtClean="0"/>
              <a:t>Videotapes</a:t>
            </a:r>
          </a:p>
          <a:p>
            <a:pPr marL="868680" lvl="1" indent="-283464" eaLnBrk="1" fontAlgn="auto" hangingPunct="1">
              <a:spcAft>
                <a:spcPts val="0"/>
              </a:spcAft>
              <a:buFont typeface="Wingdings 2"/>
              <a:buChar char=""/>
              <a:defRPr/>
            </a:pPr>
            <a:r>
              <a:rPr lang="en-US" dirty="0" smtClean="0"/>
              <a:t>Photographs/CD ROMS of the victim</a:t>
            </a:r>
          </a:p>
          <a:p>
            <a:pPr marL="868680" lvl="1" indent="-283464" eaLnBrk="1" fontAlgn="auto" hangingPunct="1">
              <a:spcAft>
                <a:spcPts val="0"/>
              </a:spcAft>
              <a:buFont typeface="Wingdings 2"/>
              <a:buChar char=""/>
              <a:defRPr/>
            </a:pPr>
            <a:r>
              <a:rPr lang="en-US" dirty="0" smtClean="0"/>
              <a:t>Cell phones</a:t>
            </a:r>
          </a:p>
        </p:txBody>
      </p:sp>
      <p:pic>
        <p:nvPicPr>
          <p:cNvPr id="53252" name="Picture 3" descr="C:\Documents and Settings\amarti24\Local Settings\Temporary Internet Files\Content.IE5\KML78R3R\MP900403716[1].jpg"/>
          <p:cNvPicPr>
            <a:picLocks noGrp="1" noChangeAspect="1" noChangeArrowheads="1"/>
          </p:cNvPicPr>
          <p:nvPr>
            <p:ph sz="half" idx="1"/>
          </p:nvPr>
        </p:nvPicPr>
        <p:blipFill>
          <a:blip r:embed="rId3" cstate="print"/>
          <a:srcRect/>
          <a:stretch>
            <a:fillRect/>
          </a:stretch>
        </p:blipFill>
        <p:spPr>
          <a:xfrm>
            <a:off x="1223963" y="2297113"/>
            <a:ext cx="2505075" cy="3132137"/>
          </a:xfrm>
        </p:spPr>
      </p:pic>
      <p:pic>
        <p:nvPicPr>
          <p:cNvPr id="53253" name="Picture 3" descr="C:\Documents and Settings\amarti24\Local Settings\Temporary Internet Files\Content.IE5\KML78R3R\MP900403716[1].jpg"/>
          <p:cNvPicPr>
            <a:picLocks noChangeAspect="1" noChangeArrowheads="1"/>
          </p:cNvPicPr>
          <p:nvPr/>
        </p:nvPicPr>
        <p:blipFill>
          <a:blip r:embed="rId4" cstate="print"/>
          <a:srcRect/>
          <a:stretch>
            <a:fillRect/>
          </a:stretch>
        </p:blipFill>
        <p:spPr bwMode="auto">
          <a:xfrm>
            <a:off x="762000" y="1600200"/>
            <a:ext cx="3729038" cy="466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Useful Questions for Law Enforcement to Ask</a:t>
            </a:r>
            <a:endParaRPr lang="en-US" dirty="0"/>
          </a:p>
        </p:txBody>
      </p:sp>
      <p:sp>
        <p:nvSpPr>
          <p:cNvPr id="3" name="Content Placeholder 2"/>
          <p:cNvSpPr>
            <a:spLocks noGrp="1"/>
          </p:cNvSpPr>
          <p:nvPr>
            <p:ph sz="half" idx="1"/>
          </p:nvPr>
        </p:nvSpPr>
        <p:spPr>
          <a:xfrm>
            <a:off x="0" y="1447800"/>
            <a:ext cx="6172200" cy="5410200"/>
          </a:xfrm>
        </p:spPr>
        <p:txBody>
          <a:bodyPr>
            <a:noAutofit/>
          </a:bodyPr>
          <a:lstStyle/>
          <a:p>
            <a:pPr marL="548640" indent="-411480" eaLnBrk="1" fontAlgn="auto" hangingPunct="1">
              <a:spcAft>
                <a:spcPts val="0"/>
              </a:spcAft>
              <a:buClr>
                <a:schemeClr val="tx1">
                  <a:shade val="95000"/>
                </a:schemeClr>
              </a:buClr>
              <a:buFont typeface="Wingdings 2"/>
              <a:buChar char=""/>
              <a:defRPr/>
            </a:pPr>
            <a:r>
              <a:rPr lang="en-US" sz="2100" dirty="0" smtClean="0"/>
              <a:t>What does the victim remember about other individuals present?</a:t>
            </a:r>
          </a:p>
          <a:p>
            <a:pPr marL="548640" indent="-411480" eaLnBrk="1" fontAlgn="auto" hangingPunct="1">
              <a:spcAft>
                <a:spcPts val="0"/>
              </a:spcAft>
              <a:buClr>
                <a:schemeClr val="tx1">
                  <a:shade val="95000"/>
                </a:schemeClr>
              </a:buClr>
              <a:buFont typeface="Wingdings 2"/>
              <a:buNone/>
              <a:defRPr/>
            </a:pPr>
            <a:endParaRPr lang="en-US" sz="2100" dirty="0" smtClean="0"/>
          </a:p>
          <a:p>
            <a:pPr marL="548640" indent="-411480" eaLnBrk="1" fontAlgn="auto" hangingPunct="1">
              <a:spcAft>
                <a:spcPts val="0"/>
              </a:spcAft>
              <a:buClr>
                <a:schemeClr val="tx1">
                  <a:shade val="95000"/>
                </a:schemeClr>
              </a:buClr>
              <a:buFont typeface="Wingdings 2"/>
              <a:buChar char=""/>
              <a:defRPr/>
            </a:pPr>
            <a:r>
              <a:rPr lang="en-US" sz="2100" dirty="0" smtClean="0"/>
              <a:t>Does the victim remember any symptoms before passing out?</a:t>
            </a:r>
          </a:p>
          <a:p>
            <a:pPr marL="548640" indent="-411480" eaLnBrk="1" fontAlgn="auto" hangingPunct="1">
              <a:spcAft>
                <a:spcPts val="0"/>
              </a:spcAft>
              <a:buClr>
                <a:schemeClr val="tx1">
                  <a:shade val="95000"/>
                </a:schemeClr>
              </a:buClr>
              <a:buFont typeface="Wingdings 2"/>
              <a:buNone/>
              <a:defRPr/>
            </a:pPr>
            <a:endParaRPr lang="en-US" sz="2100" dirty="0" smtClean="0"/>
          </a:p>
          <a:p>
            <a:pPr marL="548640" indent="-411480" eaLnBrk="1" fontAlgn="auto" hangingPunct="1">
              <a:spcAft>
                <a:spcPts val="0"/>
              </a:spcAft>
              <a:buClr>
                <a:schemeClr val="tx1">
                  <a:shade val="95000"/>
                </a:schemeClr>
              </a:buClr>
              <a:buFont typeface="Wingdings 2"/>
              <a:buChar char=""/>
              <a:defRPr/>
            </a:pPr>
            <a:r>
              <a:rPr lang="en-US" sz="2100" dirty="0" smtClean="0"/>
              <a:t>Did the victim wake up during the incident? For how long?</a:t>
            </a:r>
          </a:p>
          <a:p>
            <a:pPr marL="548640" indent="-411480" eaLnBrk="1" fontAlgn="auto" hangingPunct="1">
              <a:spcAft>
                <a:spcPts val="0"/>
              </a:spcAft>
              <a:buClr>
                <a:schemeClr val="tx1">
                  <a:shade val="95000"/>
                </a:schemeClr>
              </a:buClr>
              <a:buFont typeface="Wingdings 2"/>
              <a:buNone/>
              <a:defRPr/>
            </a:pPr>
            <a:endParaRPr lang="en-US" sz="2100" dirty="0" smtClean="0"/>
          </a:p>
          <a:p>
            <a:pPr marL="548640" indent="-411480" eaLnBrk="1" fontAlgn="auto" hangingPunct="1">
              <a:spcAft>
                <a:spcPts val="0"/>
              </a:spcAft>
              <a:buClr>
                <a:schemeClr val="tx1">
                  <a:shade val="95000"/>
                </a:schemeClr>
              </a:buClr>
              <a:buFont typeface="Wingdings 2"/>
              <a:buChar char=""/>
              <a:defRPr/>
            </a:pPr>
            <a:r>
              <a:rPr lang="en-US" sz="2100" dirty="0" smtClean="0"/>
              <a:t>Does the victim have any  memory of the sexual  assault?</a:t>
            </a:r>
          </a:p>
          <a:p>
            <a:pPr marL="548640" indent="-411480" eaLnBrk="1" fontAlgn="auto" hangingPunct="1">
              <a:spcAft>
                <a:spcPts val="0"/>
              </a:spcAft>
              <a:buClr>
                <a:schemeClr val="tx1">
                  <a:shade val="95000"/>
                </a:schemeClr>
              </a:buClr>
              <a:buFont typeface="Wingdings 2"/>
              <a:buNone/>
              <a:defRPr/>
            </a:pPr>
            <a:endParaRPr lang="en-US" sz="2100" dirty="0" smtClean="0"/>
          </a:p>
          <a:p>
            <a:pPr marL="548640" indent="-411480" eaLnBrk="1" fontAlgn="auto" hangingPunct="1">
              <a:spcAft>
                <a:spcPts val="0"/>
              </a:spcAft>
              <a:buClr>
                <a:schemeClr val="tx1">
                  <a:shade val="95000"/>
                </a:schemeClr>
              </a:buClr>
              <a:buFont typeface="Wingdings 2"/>
              <a:buChar char=""/>
              <a:defRPr/>
            </a:pPr>
            <a:r>
              <a:rPr lang="en-US" sz="2100" dirty="0" smtClean="0"/>
              <a:t>What did the victim have to drink that night? Did she/he ingest any other prescription or recreational drug? </a:t>
            </a:r>
            <a:endParaRPr lang="en-US" sz="2100" dirty="0"/>
          </a:p>
        </p:txBody>
      </p:sp>
      <p:pic>
        <p:nvPicPr>
          <p:cNvPr id="54276" name="Picture 2" descr="C:\Documents and Settings\amarti24\Local Settings\Temporary Internet Files\Content.IE5\MMWZ8EFA\MP900400644[1].jpg"/>
          <p:cNvPicPr>
            <a:picLocks noGrp="1" noChangeAspect="1" noChangeArrowheads="1"/>
          </p:cNvPicPr>
          <p:nvPr>
            <p:ph sz="half" idx="2"/>
          </p:nvPr>
        </p:nvPicPr>
        <p:blipFill>
          <a:blip r:embed="rId3" cstate="print"/>
          <a:srcRect/>
          <a:stretch>
            <a:fillRect/>
          </a:stretch>
        </p:blipFill>
        <p:spPr>
          <a:xfrm>
            <a:off x="6705600" y="1600200"/>
            <a:ext cx="2209800" cy="452596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Useful Questions for Law Enforcement to Ask</a:t>
            </a:r>
            <a:endParaRPr lang="en-US" dirty="0"/>
          </a:p>
        </p:txBody>
      </p:sp>
      <p:sp>
        <p:nvSpPr>
          <p:cNvPr id="3" name="Content Placeholder 2"/>
          <p:cNvSpPr>
            <a:spLocks noGrp="1"/>
          </p:cNvSpPr>
          <p:nvPr>
            <p:ph sz="half" idx="1"/>
          </p:nvPr>
        </p:nvSpPr>
        <p:spPr>
          <a:xfrm>
            <a:off x="0" y="1600200"/>
            <a:ext cx="4495800" cy="5257800"/>
          </a:xfrm>
        </p:spPr>
        <p:txBody>
          <a:bodyPr>
            <a:normAutofit fontScale="77500" lnSpcReduction="20000"/>
          </a:bodyPr>
          <a:lstStyle/>
          <a:p>
            <a:pPr marL="548640" indent="-411480" eaLnBrk="1" fontAlgn="auto" hangingPunct="1">
              <a:spcAft>
                <a:spcPts val="0"/>
              </a:spcAft>
              <a:buClr>
                <a:schemeClr val="tx1">
                  <a:shade val="95000"/>
                </a:schemeClr>
              </a:buClr>
              <a:buFont typeface="Wingdings 2"/>
              <a:buChar char=""/>
              <a:defRPr/>
            </a:pPr>
            <a:r>
              <a:rPr lang="en-US" dirty="0" smtClean="0"/>
              <a:t>What does the victim remember before receiving the drink or drugs?</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Who gave the victim the drink? Who mixed it? Who handed the drink to her/him? If it was the bartender, is she/he friends with the suspect?</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Was there a special effort made to see that the victim got that particular drink?</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Was the drink left unattended?</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Char char=""/>
              <a:defRPr/>
            </a:pPr>
            <a:r>
              <a:rPr lang="en-US" dirty="0" smtClean="0"/>
              <a:t>Did the victim experience any unusual side effects after consuming the drink or drugs?</a:t>
            </a:r>
          </a:p>
        </p:txBody>
      </p:sp>
      <p:pic>
        <p:nvPicPr>
          <p:cNvPr id="55300" name="Picture 2" descr="C:\Documents and Settings\amarti24\Local Settings\Temporary Internet Files\Content.IE5\MMWZ8EFA\MP900400644[1].jpg"/>
          <p:cNvPicPr>
            <a:picLocks noGrp="1" noChangeAspect="1" noChangeArrowheads="1"/>
          </p:cNvPicPr>
          <p:nvPr>
            <p:ph sz="half" idx="2"/>
          </p:nvPr>
        </p:nvPicPr>
        <p:blipFill>
          <a:blip r:embed="rId3" cstate="print"/>
          <a:srcRect/>
          <a:stretch>
            <a:fillRect/>
          </a:stretch>
        </p:blipFill>
        <p:spPr>
          <a:xfrm>
            <a:off x="4857750" y="1600200"/>
            <a:ext cx="3619500" cy="452596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Useful Questions for Law Enforcement to Ask</a:t>
            </a:r>
            <a:endParaRPr lang="en-US" dirty="0"/>
          </a:p>
        </p:txBody>
      </p:sp>
      <p:sp>
        <p:nvSpPr>
          <p:cNvPr id="56323" name="Content Placeholder 2"/>
          <p:cNvSpPr>
            <a:spLocks noGrp="1"/>
          </p:cNvSpPr>
          <p:nvPr>
            <p:ph sz="half" idx="1"/>
          </p:nvPr>
        </p:nvSpPr>
        <p:spPr>
          <a:xfrm>
            <a:off x="0" y="1600200"/>
            <a:ext cx="4495800" cy="5257800"/>
          </a:xfrm>
        </p:spPr>
        <p:txBody>
          <a:bodyPr/>
          <a:lstStyle/>
          <a:p>
            <a:pPr eaLnBrk="1" hangingPunct="1"/>
            <a:r>
              <a:rPr lang="en-US" sz="2000" smtClean="0"/>
              <a:t>Were any of the victim’s belongings stolen?</a:t>
            </a:r>
          </a:p>
          <a:p>
            <a:pPr eaLnBrk="1" hangingPunct="1">
              <a:buFont typeface="Wingdings 2" pitchFamily="18" charset="2"/>
              <a:buNone/>
            </a:pPr>
            <a:endParaRPr lang="en-US" sz="2000" smtClean="0"/>
          </a:p>
          <a:p>
            <a:pPr eaLnBrk="1" hangingPunct="1"/>
            <a:r>
              <a:rPr lang="en-US" sz="2000" smtClean="0"/>
              <a:t>How did the victim get home? Was there anyone home when the victim arrived?</a:t>
            </a:r>
          </a:p>
          <a:p>
            <a:pPr eaLnBrk="1" hangingPunct="1">
              <a:buFont typeface="Wingdings 2" pitchFamily="18" charset="2"/>
              <a:buNone/>
            </a:pPr>
            <a:endParaRPr lang="en-US" sz="2000" smtClean="0"/>
          </a:p>
          <a:p>
            <a:pPr eaLnBrk="1" hangingPunct="1"/>
            <a:r>
              <a:rPr lang="en-US" sz="2000" smtClean="0"/>
              <a:t>Who was the first person the victim told about the incident?</a:t>
            </a:r>
          </a:p>
          <a:p>
            <a:pPr eaLnBrk="1" hangingPunct="1">
              <a:buFont typeface="Wingdings 2" pitchFamily="18" charset="2"/>
              <a:buNone/>
            </a:pPr>
            <a:endParaRPr lang="en-US" sz="2000" smtClean="0"/>
          </a:p>
          <a:p>
            <a:pPr eaLnBrk="1" hangingPunct="1"/>
            <a:r>
              <a:rPr lang="en-US" sz="2000" smtClean="0"/>
              <a:t>Did the victim speak to anyone who was present at the scene/party/bar?</a:t>
            </a:r>
          </a:p>
        </p:txBody>
      </p:sp>
      <p:pic>
        <p:nvPicPr>
          <p:cNvPr id="56324" name="Picture 2" descr="C:\Documents and Settings\amarti24\Local Settings\Temporary Internet Files\Content.IE5\MMWZ8EFA\MP900400644[1].jpg"/>
          <p:cNvPicPr>
            <a:picLocks noGrp="1" noChangeAspect="1" noChangeArrowheads="1"/>
          </p:cNvPicPr>
          <p:nvPr>
            <p:ph sz="half" idx="2"/>
          </p:nvPr>
        </p:nvPicPr>
        <p:blipFill>
          <a:blip r:embed="rId3" cstate="print"/>
          <a:srcRect/>
          <a:stretch>
            <a:fillRect/>
          </a:stretch>
        </p:blipFill>
        <p:spPr>
          <a:xfrm>
            <a:off x="4857750" y="1600200"/>
            <a:ext cx="3619500" cy="45259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Drug-Facilitated Sexual Assault</a:t>
            </a:r>
            <a:endParaRPr lang="en-US" dirty="0"/>
          </a:p>
        </p:txBody>
      </p:sp>
      <p:sp>
        <p:nvSpPr>
          <p:cNvPr id="12291" name="Content Placeholder 2"/>
          <p:cNvSpPr>
            <a:spLocks noGrp="1"/>
          </p:cNvSpPr>
          <p:nvPr>
            <p:ph idx="1"/>
          </p:nvPr>
        </p:nvSpPr>
        <p:spPr>
          <a:xfrm>
            <a:off x="457200" y="1600200"/>
            <a:ext cx="8229600" cy="4495800"/>
          </a:xfrm>
        </p:spPr>
        <p:txBody>
          <a:bodyPr/>
          <a:lstStyle/>
          <a:p>
            <a:pPr eaLnBrk="1" hangingPunct="1"/>
            <a:r>
              <a:rPr lang="en-US" smtClean="0"/>
              <a:t>“Date rape”  vs.  “acquaintance rape”  </a:t>
            </a:r>
          </a:p>
          <a:p>
            <a:pPr eaLnBrk="1" hangingPunct="1"/>
            <a:r>
              <a:rPr lang="en-US" smtClean="0"/>
              <a:t>Not all drug-facilitated sexual assaults occur in dating contexts</a:t>
            </a:r>
          </a:p>
          <a:p>
            <a:pPr eaLnBrk="1" hangingPunct="1"/>
            <a:r>
              <a:rPr lang="en-US" smtClean="0"/>
              <a:t>Sexual assaults in which the offender:</a:t>
            </a:r>
          </a:p>
          <a:p>
            <a:pPr lvl="1" eaLnBrk="1" hangingPunct="1"/>
            <a:r>
              <a:rPr lang="en-US" sz="2800" smtClean="0"/>
              <a:t>Intentionally administers drugs to a victim to facilitate a sexual assault, or </a:t>
            </a:r>
          </a:p>
          <a:p>
            <a:pPr lvl="1" eaLnBrk="1" hangingPunct="1"/>
            <a:r>
              <a:rPr lang="en-US" sz="2800" smtClean="0"/>
              <a:t>Takes advantage of a victim’s intoxicated state to force sex</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Physical Effects of Drug-Facilitated Sexual Assault</a:t>
            </a:r>
            <a:endParaRPr lang="en-US" dirty="0"/>
          </a:p>
        </p:txBody>
      </p:sp>
      <p:sp>
        <p:nvSpPr>
          <p:cNvPr id="57347" name="Content Placeholder 2"/>
          <p:cNvSpPr>
            <a:spLocks noGrp="1"/>
          </p:cNvSpPr>
          <p:nvPr>
            <p:ph sz="half" idx="1"/>
          </p:nvPr>
        </p:nvSpPr>
        <p:spPr>
          <a:xfrm>
            <a:off x="457200" y="1600200"/>
            <a:ext cx="4038600" cy="5257800"/>
          </a:xfrm>
        </p:spPr>
        <p:txBody>
          <a:bodyPr/>
          <a:lstStyle/>
          <a:p>
            <a:pPr eaLnBrk="1" hangingPunct="1"/>
            <a:r>
              <a:rPr lang="en-US" smtClean="0"/>
              <a:t>Signs of DFSA:</a:t>
            </a:r>
          </a:p>
          <a:p>
            <a:pPr lvl="1" eaLnBrk="1" hangingPunct="1"/>
            <a:r>
              <a:rPr lang="en-US" smtClean="0"/>
              <a:t>Blackout</a:t>
            </a:r>
          </a:p>
          <a:p>
            <a:pPr lvl="1" eaLnBrk="1" hangingPunct="1"/>
            <a:r>
              <a:rPr lang="en-US" smtClean="0"/>
              <a:t>Soreness/injuries </a:t>
            </a:r>
          </a:p>
          <a:p>
            <a:pPr lvl="1" eaLnBrk="1" hangingPunct="1"/>
            <a:r>
              <a:rPr lang="en-US" smtClean="0"/>
              <a:t>Woke up in different place</a:t>
            </a:r>
          </a:p>
          <a:p>
            <a:pPr lvl="1" eaLnBrk="1" hangingPunct="1"/>
            <a:r>
              <a:rPr lang="en-US" smtClean="0"/>
              <a:t>Intoxication does not match consumption</a:t>
            </a:r>
          </a:p>
          <a:p>
            <a:pPr lvl="1" eaLnBrk="1" hangingPunct="1"/>
            <a:r>
              <a:rPr lang="en-US" smtClean="0"/>
              <a:t>Remembers assault but unable to move or speak through it</a:t>
            </a:r>
          </a:p>
          <a:p>
            <a:pPr lvl="1" eaLnBrk="1" hangingPunct="1"/>
            <a:r>
              <a:rPr lang="en-US" smtClean="0"/>
              <a:t>Hangover does not match consumption</a:t>
            </a:r>
          </a:p>
        </p:txBody>
      </p:sp>
      <p:pic>
        <p:nvPicPr>
          <p:cNvPr id="57348" name="Picture 2" descr="C:\Documents and Settings\amarti24\Local Settings\Temporary Internet Files\Content.IE5\8DH9AB12\MP900442293[1].jpg"/>
          <p:cNvPicPr>
            <a:picLocks noGrp="1" noChangeAspect="1" noChangeArrowheads="1"/>
          </p:cNvPicPr>
          <p:nvPr>
            <p:ph sz="half" idx="2"/>
          </p:nvPr>
        </p:nvPicPr>
        <p:blipFill>
          <a:blip r:embed="rId3" cstate="print"/>
          <a:srcRect/>
          <a:stretch>
            <a:fillRect/>
          </a:stretch>
        </p:blipFill>
        <p:spPr>
          <a:xfrm>
            <a:off x="4970463" y="1600200"/>
            <a:ext cx="3394075" cy="4525963"/>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sz="4000" dirty="0" smtClean="0"/>
              <a:t>Responding</a:t>
            </a:r>
            <a:r>
              <a:rPr lang="en-US" dirty="0" smtClean="0"/>
              <a:t> to Drug-Facilitated Sexual Assault</a:t>
            </a:r>
            <a:endParaRPr lang="en-US" dirty="0"/>
          </a:p>
        </p:txBody>
      </p:sp>
      <p:sp>
        <p:nvSpPr>
          <p:cNvPr id="58371" name="Content Placeholder 2"/>
          <p:cNvSpPr>
            <a:spLocks noGrp="1"/>
          </p:cNvSpPr>
          <p:nvPr>
            <p:ph idx="1"/>
          </p:nvPr>
        </p:nvSpPr>
        <p:spPr>
          <a:xfrm>
            <a:off x="457200" y="1447800"/>
            <a:ext cx="8458200" cy="5410200"/>
          </a:xfrm>
        </p:spPr>
        <p:txBody>
          <a:bodyPr/>
          <a:lstStyle/>
          <a:p>
            <a:pPr eaLnBrk="1" hangingPunct="1"/>
            <a:r>
              <a:rPr lang="en-US" smtClean="0"/>
              <a:t>The victim is never to be blamed for an assault  –  regardless of alcohol or drug use</a:t>
            </a:r>
          </a:p>
          <a:p>
            <a:pPr eaLnBrk="1" hangingPunct="1"/>
            <a:r>
              <a:rPr lang="en-US" smtClean="0"/>
              <a:t>Consenting to use alcohol is not consenting to sexual activity</a:t>
            </a:r>
          </a:p>
          <a:p>
            <a:pPr eaLnBrk="1" hangingPunct="1"/>
            <a:r>
              <a:rPr lang="en-US" smtClean="0"/>
              <a:t>Be aware of unintended consequences of reporting: possibility exists for criminal charges if illegal behavior (underage drinking, consensual illegal drug use, etc.) preceded  the assault</a:t>
            </a:r>
          </a:p>
          <a:p>
            <a:pPr eaLnBrk="1" hangingPunct="1"/>
            <a:r>
              <a:rPr lang="en-US" smtClean="0"/>
              <a:t>The National Sexual Assault Hotline (1-800-656-HOPE) can  provide access to advocates to assist  victims in considering their options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Responding to Drug-Facilitated Sexual Assault</a:t>
            </a:r>
            <a:endParaRPr lang="en-US" dirty="0"/>
          </a:p>
        </p:txBody>
      </p:sp>
      <p:sp>
        <p:nvSpPr>
          <p:cNvPr id="59395" name="Content Placeholder 2"/>
          <p:cNvSpPr>
            <a:spLocks noGrp="1"/>
          </p:cNvSpPr>
          <p:nvPr>
            <p:ph idx="1"/>
          </p:nvPr>
        </p:nvSpPr>
        <p:spPr>
          <a:xfrm>
            <a:off x="457200" y="1447800"/>
            <a:ext cx="8229600" cy="5410200"/>
          </a:xfrm>
        </p:spPr>
        <p:txBody>
          <a:bodyPr/>
          <a:lstStyle/>
          <a:p>
            <a:pPr eaLnBrk="1" hangingPunct="1"/>
            <a:r>
              <a:rPr lang="en-US" smtClean="0"/>
              <a:t>If  a victim believes she was drugged,  she should consider:</a:t>
            </a:r>
          </a:p>
          <a:p>
            <a:pPr lvl="1" eaLnBrk="1" hangingPunct="1"/>
            <a:r>
              <a:rPr lang="en-US" smtClean="0"/>
              <a:t>Going to a safe and secure place </a:t>
            </a:r>
          </a:p>
          <a:p>
            <a:pPr lvl="1" eaLnBrk="1" hangingPunct="1"/>
            <a:r>
              <a:rPr lang="en-US" smtClean="0"/>
              <a:t>Seeking medical care and/or having  a forensic medical exam.  Be  as  detailed and specific , as possible, in providing information  for any first responders (paramedics, nurses, and doctors) so that evidence will be preserved and the proper tests conducted.</a:t>
            </a:r>
          </a:p>
          <a:p>
            <a:pPr lvl="1" eaLnBrk="1" hangingPunct="1"/>
            <a:r>
              <a:rPr lang="en-US" smtClean="0"/>
              <a:t>Calling the National Sexual Assault Hotline (1-800-656-HOPE), who  can connect the caller with the nearest rape crisis center for information and support.</a:t>
            </a:r>
          </a:p>
          <a:p>
            <a:pPr eaLnBrk="1" hangingPunct="1"/>
            <a:endParaRPr lang="en-US" smtClean="0"/>
          </a:p>
          <a:p>
            <a:pPr eaLnBrk="1" hangingPunct="1"/>
            <a:endParaRPr lang="en-US" smtClean="0"/>
          </a:p>
          <a:p>
            <a:pPr eaLnBrk="1" hangingPunct="1">
              <a:buFont typeface="Wingdings 2" pitchFamily="18" charset="2"/>
              <a:buNone/>
            </a:pPr>
            <a:endParaRPr lang="en-US"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Preserving Forensic Evidence</a:t>
            </a:r>
            <a:endParaRPr lang="en-US" dirty="0"/>
          </a:p>
        </p:txBody>
      </p:sp>
      <p:sp>
        <p:nvSpPr>
          <p:cNvPr id="60419" name="Content Placeholder 3"/>
          <p:cNvSpPr>
            <a:spLocks noGrp="1"/>
          </p:cNvSpPr>
          <p:nvPr>
            <p:ph sz="half" idx="2"/>
          </p:nvPr>
        </p:nvSpPr>
        <p:spPr>
          <a:xfrm>
            <a:off x="4114800" y="1600200"/>
            <a:ext cx="4572000" cy="4525963"/>
          </a:xfrm>
        </p:spPr>
        <p:txBody>
          <a:bodyPr/>
          <a:lstStyle/>
          <a:p>
            <a:pPr eaLnBrk="1" hangingPunct="1"/>
            <a:r>
              <a:rPr lang="en-US" smtClean="0"/>
              <a:t>Forensic evidence (hair, saliva, semen, DNA) may be present on the body</a:t>
            </a:r>
          </a:p>
          <a:p>
            <a:pPr eaLnBrk="1" hangingPunct="1"/>
            <a:r>
              <a:rPr lang="en-US" smtClean="0"/>
              <a:t>Will be useful to law enforcement if crime is prosecuted</a:t>
            </a:r>
          </a:p>
          <a:p>
            <a:pPr eaLnBrk="1" hangingPunct="1"/>
            <a:r>
              <a:rPr lang="en-US" smtClean="0"/>
              <a:t>Forensic medical exams can obtain this evidence</a:t>
            </a:r>
          </a:p>
        </p:txBody>
      </p:sp>
      <p:pic>
        <p:nvPicPr>
          <p:cNvPr id="60420" name="Picture 2" descr="C:\Documents and Settings\amarti24\Local Settings\Temporary Internet Files\Content.IE5\MMWZ8EFA\MP900409658[1].jpg"/>
          <p:cNvPicPr>
            <a:picLocks noGrp="1" noChangeAspect="1" noChangeArrowheads="1"/>
          </p:cNvPicPr>
          <p:nvPr>
            <p:ph sz="half" idx="1"/>
          </p:nvPr>
        </p:nvPicPr>
        <p:blipFill>
          <a:blip r:embed="rId3" cstate="print"/>
          <a:srcRect/>
          <a:stretch>
            <a:fillRect/>
          </a:stretch>
        </p:blipFill>
        <p:spPr>
          <a:xfrm>
            <a:off x="966788" y="1600200"/>
            <a:ext cx="3019425" cy="4525963"/>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Preserving Forensic Evidence</a:t>
            </a:r>
            <a:endParaRPr lang="en-US" dirty="0"/>
          </a:p>
        </p:txBody>
      </p:sp>
      <p:sp>
        <p:nvSpPr>
          <p:cNvPr id="61443" name="Content Placeholder 3"/>
          <p:cNvSpPr>
            <a:spLocks noGrp="1"/>
          </p:cNvSpPr>
          <p:nvPr>
            <p:ph sz="half" idx="2"/>
          </p:nvPr>
        </p:nvSpPr>
        <p:spPr>
          <a:xfrm>
            <a:off x="4114800" y="1600200"/>
            <a:ext cx="4572000" cy="4525963"/>
          </a:xfrm>
        </p:spPr>
        <p:txBody>
          <a:bodyPr/>
          <a:lstStyle/>
          <a:p>
            <a:pPr eaLnBrk="1" hangingPunct="1"/>
            <a:r>
              <a:rPr lang="en-US" smtClean="0"/>
              <a:t>In WV, a sexual assault forensic medical exam can be performed without reporting the assault to law enforcement</a:t>
            </a:r>
          </a:p>
          <a:p>
            <a:pPr eaLnBrk="1" hangingPunct="1"/>
            <a:r>
              <a:rPr lang="en-US" smtClean="0"/>
              <a:t>Evidence stored for at least 18 months</a:t>
            </a:r>
          </a:p>
          <a:p>
            <a:pPr eaLnBrk="1" hangingPunct="1"/>
            <a:r>
              <a:rPr lang="en-US" smtClean="0"/>
              <a:t>A sexual assault advocate can assist with reviewing reporting options</a:t>
            </a:r>
          </a:p>
        </p:txBody>
      </p:sp>
      <p:pic>
        <p:nvPicPr>
          <p:cNvPr id="61444" name="Picture 2" descr="C:\Documents and Settings\amarti24\Local Settings\Temporary Internet Files\Content.IE5\MMWZ8EFA\MP900409658[1].jpg"/>
          <p:cNvPicPr>
            <a:picLocks noGrp="1" noChangeAspect="1" noChangeArrowheads="1"/>
          </p:cNvPicPr>
          <p:nvPr>
            <p:ph sz="half" idx="1"/>
          </p:nvPr>
        </p:nvPicPr>
        <p:blipFill>
          <a:blip r:embed="rId3" cstate="print"/>
          <a:srcRect/>
          <a:stretch>
            <a:fillRect/>
          </a:stretch>
        </p:blipFill>
        <p:spPr>
          <a:xfrm>
            <a:off x="966788" y="1600200"/>
            <a:ext cx="3019425" cy="4525963"/>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Preserving Forensic Evidence</a:t>
            </a:r>
            <a:endParaRPr lang="en-US" dirty="0"/>
          </a:p>
        </p:txBody>
      </p:sp>
      <p:sp>
        <p:nvSpPr>
          <p:cNvPr id="3" name="Content Placeholder 2"/>
          <p:cNvSpPr>
            <a:spLocks noGrp="1"/>
          </p:cNvSpPr>
          <p:nvPr>
            <p:ph idx="1"/>
          </p:nvPr>
        </p:nvSpPr>
        <p:spPr>
          <a:xfrm>
            <a:off x="0" y="1219200"/>
            <a:ext cx="9144000" cy="3657600"/>
          </a:xfrm>
        </p:spPr>
        <p:txBody>
          <a:bodyPr>
            <a:normAutofit fontScale="92500" lnSpcReduction="20000"/>
          </a:bodyPr>
          <a:lstStyle/>
          <a:p>
            <a:pPr marL="548640" indent="-411480" eaLnBrk="1" fontAlgn="auto" hangingPunct="1">
              <a:spcAft>
                <a:spcPts val="0"/>
              </a:spcAft>
              <a:buClr>
                <a:schemeClr val="tx1">
                  <a:shade val="95000"/>
                </a:schemeClr>
              </a:buClr>
              <a:buFont typeface="Wingdings 2"/>
              <a:buNone/>
              <a:defRPr/>
            </a:pPr>
            <a:r>
              <a:rPr lang="en-US" dirty="0" smtClean="0"/>
              <a:t>To ensure evidence is not lost/contaminated:</a:t>
            </a:r>
          </a:p>
          <a:p>
            <a:pPr marL="868680" lvl="1" indent="-283464" eaLnBrk="1" fontAlgn="auto" hangingPunct="1">
              <a:spcAft>
                <a:spcPts val="0"/>
              </a:spcAft>
              <a:buFont typeface="Wingdings 2"/>
              <a:buChar char=""/>
              <a:defRPr/>
            </a:pPr>
            <a:r>
              <a:rPr lang="en-US" sz="2600" dirty="0" smtClean="0"/>
              <a:t>Don’t change clothes</a:t>
            </a:r>
          </a:p>
          <a:p>
            <a:pPr marL="1133792" lvl="2" indent="-283464" eaLnBrk="1" fontAlgn="auto" hangingPunct="1">
              <a:spcAft>
                <a:spcPts val="0"/>
              </a:spcAft>
              <a:buFont typeface="Wingdings" pitchFamily="2" charset="2"/>
              <a:buChar char="Ø"/>
              <a:defRPr/>
            </a:pPr>
            <a:r>
              <a:rPr lang="en-US" dirty="0" smtClean="0"/>
              <a:t>If you must change, put clothes in a paper (not plastic) bag</a:t>
            </a:r>
          </a:p>
          <a:p>
            <a:pPr marL="868680" lvl="1" indent="-283464" eaLnBrk="1" fontAlgn="auto" hangingPunct="1">
              <a:spcAft>
                <a:spcPts val="0"/>
              </a:spcAft>
              <a:buFont typeface="Wingdings 2"/>
              <a:buChar char=""/>
              <a:defRPr/>
            </a:pPr>
            <a:r>
              <a:rPr lang="en-US" sz="2600" dirty="0" smtClean="0"/>
              <a:t>Don’t shower, urinate, defecate, wash hands, or smoke</a:t>
            </a:r>
          </a:p>
          <a:p>
            <a:pPr marL="1133792" lvl="2" indent="-283464" eaLnBrk="1" fontAlgn="auto" hangingPunct="1">
              <a:spcAft>
                <a:spcPts val="0"/>
              </a:spcAft>
              <a:buFont typeface="Wingdings" pitchFamily="2" charset="2"/>
              <a:buChar char="Ø"/>
              <a:defRPr/>
            </a:pPr>
            <a:r>
              <a:rPr lang="en-US" dirty="0" smtClean="0"/>
              <a:t>If you must urinate before the exam, collect the first urine in a clean container and take to the hospital</a:t>
            </a:r>
          </a:p>
          <a:p>
            <a:pPr marL="868680" lvl="1" indent="-283464" eaLnBrk="1" fontAlgn="auto" hangingPunct="1">
              <a:spcAft>
                <a:spcPts val="0"/>
              </a:spcAft>
              <a:buFont typeface="Wingdings 2"/>
              <a:buChar char=""/>
              <a:defRPr/>
            </a:pPr>
            <a:r>
              <a:rPr lang="en-US" sz="2600" dirty="0" smtClean="0"/>
              <a:t>Save any other material(s) that might provide evidence, such as the glass that held your drink</a:t>
            </a:r>
          </a:p>
          <a:p>
            <a:pPr marL="868680" lvl="1" indent="-283464" eaLnBrk="1" fontAlgn="auto" hangingPunct="1">
              <a:spcAft>
                <a:spcPts val="0"/>
              </a:spcAft>
              <a:buFont typeface="Wingdings 2"/>
              <a:buChar char=""/>
              <a:defRPr/>
            </a:pPr>
            <a:r>
              <a:rPr lang="en-US" sz="2600" dirty="0" smtClean="0"/>
              <a:t>Contact 1-800-656-HOPE  or visit  www.fris.org for additional information</a:t>
            </a:r>
          </a:p>
          <a:p>
            <a:pPr marL="548640" indent="-411480" eaLnBrk="1" fontAlgn="auto" hangingPunct="1">
              <a:spcAft>
                <a:spcPts val="0"/>
              </a:spcAft>
              <a:buClr>
                <a:schemeClr val="tx1">
                  <a:shade val="95000"/>
                </a:schemeClr>
              </a:buClr>
              <a:buFont typeface="Wingdings 2"/>
              <a:buChar char=""/>
              <a:defRPr/>
            </a:pPr>
            <a:endParaRPr lang="en-US" dirty="0"/>
          </a:p>
        </p:txBody>
      </p:sp>
      <p:pic>
        <p:nvPicPr>
          <p:cNvPr id="62468" name="Picture 4" descr="C:\Documents and Settings\amarti24\Local Settings\Temporary Internet Files\Content.IE5\S7FQ67KD\MP900400941[1].jpg"/>
          <p:cNvPicPr>
            <a:picLocks noChangeAspect="1" noChangeArrowheads="1"/>
          </p:cNvPicPr>
          <p:nvPr/>
        </p:nvPicPr>
        <p:blipFill>
          <a:blip r:embed="rId3" cstate="print"/>
          <a:srcRect l="7692" t="8000" r="7692" b="7359"/>
          <a:stretch>
            <a:fillRect/>
          </a:stretch>
        </p:blipFill>
        <p:spPr bwMode="auto">
          <a:xfrm>
            <a:off x="4800600" y="4267200"/>
            <a:ext cx="35052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fontScale="90000"/>
          </a:bodyPr>
          <a:lstStyle/>
          <a:p>
            <a:pPr>
              <a:defRPr/>
            </a:pPr>
            <a:r>
              <a:rPr lang="en-US" dirty="0" smtClean="0"/>
              <a:t>Investigation’s Impact on Prosecuting Drug-Facilitated Sexual Assault</a:t>
            </a:r>
            <a:endParaRPr lang="en-US" dirty="0"/>
          </a:p>
        </p:txBody>
      </p:sp>
      <p:sp>
        <p:nvSpPr>
          <p:cNvPr id="4" name="Content Placeholder 3"/>
          <p:cNvSpPr>
            <a:spLocks noGrp="1"/>
          </p:cNvSpPr>
          <p:nvPr>
            <p:ph sz="half" idx="2"/>
          </p:nvPr>
        </p:nvSpPr>
        <p:spPr>
          <a:xfrm>
            <a:off x="2819400" y="2362200"/>
            <a:ext cx="5867400" cy="3763963"/>
          </a:xfrm>
        </p:spPr>
        <p:txBody>
          <a:bodyPr/>
          <a:lstStyle/>
          <a:p>
            <a:pPr marL="0">
              <a:buFont typeface="Wingdings 2" pitchFamily="18" charset="2"/>
              <a:buNone/>
              <a:defRPr/>
            </a:pPr>
            <a:r>
              <a:rPr lang="en-US" dirty="0" smtClean="0"/>
              <a:t>The following information is adapted from “Prosecuting Alcohol-Facilitated Sexual </a:t>
            </a:r>
            <a:r>
              <a:rPr lang="en-US" b="1" dirty="0" smtClean="0"/>
              <a:t>Assault</a:t>
            </a:r>
            <a:r>
              <a:rPr lang="en-US" dirty="0" smtClean="0"/>
              <a:t>” by the National District Attorneys Association and is available at: </a:t>
            </a:r>
          </a:p>
          <a:p>
            <a:pPr marL="0">
              <a:buFont typeface="Wingdings 2" pitchFamily="18" charset="2"/>
              <a:buNone/>
              <a:defRPr/>
            </a:pPr>
            <a:r>
              <a:rPr lang="en-US" dirty="0" smtClean="0"/>
              <a:t>http://www.ndaa.org/pdf/pub_prosecuting_alcohol_facilitated_sexual_assault.pdf</a:t>
            </a:r>
          </a:p>
          <a:p>
            <a:pPr marL="320675" lvl="1">
              <a:defRPr/>
            </a:pPr>
            <a:endParaRPr lang="en-US" dirty="0" smtClean="0"/>
          </a:p>
          <a:p>
            <a:pPr marL="585787" lvl="2">
              <a:defRPr/>
            </a:pPr>
            <a:endParaRPr lang="en-US" dirty="0" smtClean="0"/>
          </a:p>
          <a:p>
            <a:pPr lvl="1">
              <a:defRPr/>
            </a:pPr>
            <a:endParaRPr lang="en-US" dirty="0"/>
          </a:p>
        </p:txBody>
      </p:sp>
      <p:pic>
        <p:nvPicPr>
          <p:cNvPr id="63492" name="Picture 2" descr="C:\Documents and Settings\amarti24\Local Settings\Temporary Internet Files\Content.IE5\0YAIKD1W\MP900305711[1].jpg"/>
          <p:cNvPicPr>
            <a:picLocks noGrp="1" noChangeAspect="1" noChangeArrowheads="1"/>
          </p:cNvPicPr>
          <p:nvPr>
            <p:ph sz="half" idx="1"/>
          </p:nvPr>
        </p:nvPicPr>
        <p:blipFill>
          <a:blip r:embed="rId3" cstate="print">
            <a:clrChange>
              <a:clrFrom>
                <a:srgbClr val="FFFFFF"/>
              </a:clrFrom>
              <a:clrTo>
                <a:srgbClr val="FFFFFF">
                  <a:alpha val="0"/>
                </a:srgbClr>
              </a:clrTo>
            </a:clrChange>
          </a:blip>
          <a:srcRect/>
          <a:stretch>
            <a:fillRect/>
          </a:stretch>
        </p:blipFill>
        <p:spPr>
          <a:xfrm>
            <a:off x="750888" y="2362200"/>
            <a:ext cx="2297112" cy="27432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a:defRPr/>
            </a:pPr>
            <a:r>
              <a:rPr lang="en-US" dirty="0" smtClean="0"/>
              <a:t>Investigation’s Impact on Prosecuting Drug-Facilitated Sexual Assault</a:t>
            </a:r>
            <a:endParaRPr lang="en-US" dirty="0"/>
          </a:p>
        </p:txBody>
      </p:sp>
      <p:sp>
        <p:nvSpPr>
          <p:cNvPr id="4" name="Content Placeholder 3"/>
          <p:cNvSpPr>
            <a:spLocks noGrp="1"/>
          </p:cNvSpPr>
          <p:nvPr>
            <p:ph sz="half" idx="2"/>
          </p:nvPr>
        </p:nvSpPr>
        <p:spPr>
          <a:xfrm>
            <a:off x="2819400" y="2209800"/>
            <a:ext cx="5867400" cy="4648200"/>
          </a:xfrm>
        </p:spPr>
        <p:txBody>
          <a:bodyPr/>
          <a:lstStyle/>
          <a:p>
            <a:pPr marL="0">
              <a:buFont typeface="Wingdings 2" pitchFamily="18" charset="2"/>
              <a:buNone/>
              <a:defRPr/>
            </a:pPr>
            <a:r>
              <a:rPr lang="en-US" u="sng" dirty="0" smtClean="0"/>
              <a:t>Step 1: Making the Charging Decision</a:t>
            </a:r>
          </a:p>
          <a:p>
            <a:pPr marL="320675" lvl="1">
              <a:defRPr/>
            </a:pPr>
            <a:r>
              <a:rPr lang="en-US" dirty="0" smtClean="0"/>
              <a:t>Assume victim’s account of events is true and accurate.</a:t>
            </a:r>
          </a:p>
          <a:p>
            <a:pPr marL="320675" lvl="1">
              <a:defRPr/>
            </a:pPr>
            <a:endParaRPr lang="en-US" dirty="0" smtClean="0"/>
          </a:p>
          <a:p>
            <a:pPr marL="320675" lvl="1">
              <a:defRPr/>
            </a:pPr>
            <a:r>
              <a:rPr lang="en-US" dirty="0" smtClean="0"/>
              <a:t>Determine which type of sexual assault to allege:</a:t>
            </a:r>
          </a:p>
          <a:p>
            <a:pPr marL="814387" lvl="2" indent="-457200">
              <a:buFont typeface="+mj-lt"/>
              <a:buAutoNum type="arabicPeriod"/>
              <a:defRPr/>
            </a:pPr>
            <a:r>
              <a:rPr lang="en-US" dirty="0" smtClean="0"/>
              <a:t>Alleged offender had intercourse with victim by using force; or</a:t>
            </a:r>
          </a:p>
          <a:p>
            <a:pPr marL="814387" lvl="2" indent="-457200">
              <a:buFont typeface="+mj-lt"/>
              <a:buAutoNum type="arabicPeriod"/>
              <a:defRPr/>
            </a:pPr>
            <a:r>
              <a:rPr lang="en-US" dirty="0" smtClean="0"/>
              <a:t>Victim was unconscious at time of rape – could not consent; or</a:t>
            </a:r>
          </a:p>
          <a:p>
            <a:pPr marL="814387" lvl="2" indent="-457200">
              <a:buFont typeface="+mj-lt"/>
              <a:buAutoNum type="arabicPeriod"/>
              <a:defRPr/>
            </a:pPr>
            <a:r>
              <a:rPr lang="en-US" dirty="0" smtClean="0"/>
              <a:t>Victim was not unconscious but was too intoxicated to consent.  </a:t>
            </a:r>
          </a:p>
          <a:p>
            <a:pPr marL="320675" lvl="1">
              <a:defRPr/>
            </a:pPr>
            <a:endParaRPr lang="en-US" dirty="0" smtClean="0"/>
          </a:p>
          <a:p>
            <a:pPr marL="320675" lvl="1">
              <a:defRPr/>
            </a:pPr>
            <a:endParaRPr lang="en-US" dirty="0" smtClean="0"/>
          </a:p>
          <a:p>
            <a:pPr marL="320675" lvl="1">
              <a:defRPr/>
            </a:pPr>
            <a:endParaRPr lang="en-US" dirty="0" smtClean="0"/>
          </a:p>
          <a:p>
            <a:pPr marL="585787" lvl="2">
              <a:defRPr/>
            </a:pPr>
            <a:endParaRPr lang="en-US" dirty="0" smtClean="0"/>
          </a:p>
          <a:p>
            <a:pPr lvl="1">
              <a:defRPr/>
            </a:pPr>
            <a:endParaRPr lang="en-US" dirty="0"/>
          </a:p>
        </p:txBody>
      </p:sp>
      <p:pic>
        <p:nvPicPr>
          <p:cNvPr id="64516" name="Picture 2" descr="C:\Documents and Settings\amarti24\Local Settings\Temporary Internet Files\Content.IE5\0YAIKD1W\MP900305711[1].jpg"/>
          <p:cNvPicPr>
            <a:picLocks noGrp="1" noChangeAspect="1" noChangeArrowheads="1"/>
          </p:cNvPicPr>
          <p:nvPr>
            <p:ph sz="half" idx="1"/>
          </p:nvPr>
        </p:nvPicPr>
        <p:blipFill>
          <a:blip r:embed="rId3" cstate="print">
            <a:clrChange>
              <a:clrFrom>
                <a:srgbClr val="FFFFFF"/>
              </a:clrFrom>
              <a:clrTo>
                <a:srgbClr val="FFFFFF">
                  <a:alpha val="0"/>
                </a:srgbClr>
              </a:clrTo>
            </a:clrChange>
          </a:blip>
          <a:srcRect/>
          <a:stretch>
            <a:fillRect/>
          </a:stretch>
        </p:blipFill>
        <p:spPr>
          <a:xfrm>
            <a:off x="750888" y="2362200"/>
            <a:ext cx="2297112" cy="2743200"/>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pPr>
              <a:defRPr/>
            </a:pPr>
            <a:r>
              <a:rPr lang="en-US" dirty="0" smtClean="0"/>
              <a:t>Investigation’s Impact on Prosecuting Drug-Facilitated Sexual Assault</a:t>
            </a:r>
            <a:endParaRPr lang="en-US" dirty="0"/>
          </a:p>
        </p:txBody>
      </p:sp>
      <p:sp>
        <p:nvSpPr>
          <p:cNvPr id="4" name="Content Placeholder 3"/>
          <p:cNvSpPr>
            <a:spLocks noGrp="1"/>
          </p:cNvSpPr>
          <p:nvPr>
            <p:ph sz="half" idx="2"/>
          </p:nvPr>
        </p:nvSpPr>
        <p:spPr>
          <a:xfrm>
            <a:off x="2819400" y="2209800"/>
            <a:ext cx="5867400" cy="4648200"/>
          </a:xfrm>
        </p:spPr>
        <p:txBody>
          <a:bodyPr/>
          <a:lstStyle/>
          <a:p>
            <a:pPr marL="0">
              <a:buFont typeface="Wingdings 2" pitchFamily="18" charset="2"/>
              <a:buNone/>
              <a:defRPr/>
            </a:pPr>
            <a:r>
              <a:rPr lang="en-US" u="sng" dirty="0" smtClean="0"/>
              <a:t>Step 2: Analyzing Credibility and Corroboration</a:t>
            </a:r>
          </a:p>
          <a:p>
            <a:pPr marL="320675" lvl="1">
              <a:defRPr/>
            </a:pPr>
            <a:r>
              <a:rPr lang="en-US" dirty="0" smtClean="0"/>
              <a:t>Negative perceptions of a victim’s credibility can be a significant barrier to successful prosecutions. </a:t>
            </a:r>
          </a:p>
          <a:p>
            <a:pPr marL="320675" lvl="1">
              <a:defRPr/>
            </a:pPr>
            <a:r>
              <a:rPr lang="en-US" dirty="0" smtClean="0"/>
              <a:t>Do not be discouraged when presented with cases where the primary evidence is a victim’s testimony.  </a:t>
            </a:r>
          </a:p>
          <a:p>
            <a:pPr marL="320675" lvl="1">
              <a:buFont typeface="Wingdings 2" pitchFamily="18" charset="2"/>
              <a:buNone/>
              <a:defRPr/>
            </a:pPr>
            <a:endParaRPr lang="en-US" dirty="0" smtClean="0"/>
          </a:p>
          <a:p>
            <a:pPr marL="320675" lvl="1">
              <a:defRPr/>
            </a:pPr>
            <a:endParaRPr lang="en-US" dirty="0" smtClean="0"/>
          </a:p>
          <a:p>
            <a:pPr marL="320675" lvl="1">
              <a:defRPr/>
            </a:pPr>
            <a:endParaRPr lang="en-US" dirty="0" smtClean="0"/>
          </a:p>
          <a:p>
            <a:pPr marL="320675" lvl="1">
              <a:defRPr/>
            </a:pPr>
            <a:endParaRPr lang="en-US" dirty="0" smtClean="0"/>
          </a:p>
          <a:p>
            <a:pPr marL="585787" lvl="2">
              <a:defRPr/>
            </a:pPr>
            <a:endParaRPr lang="en-US" dirty="0" smtClean="0"/>
          </a:p>
          <a:p>
            <a:pPr lvl="1">
              <a:defRPr/>
            </a:pPr>
            <a:endParaRPr lang="en-US" dirty="0"/>
          </a:p>
        </p:txBody>
      </p:sp>
      <p:pic>
        <p:nvPicPr>
          <p:cNvPr id="65540" name="Picture 2" descr="C:\Documents and Settings\amarti24\Local Settings\Temporary Internet Files\Content.IE5\0YAIKD1W\MP900305711[1].jpg"/>
          <p:cNvPicPr>
            <a:picLocks noGrp="1" noChangeAspect="1" noChangeArrowheads="1"/>
          </p:cNvPicPr>
          <p:nvPr>
            <p:ph sz="half" idx="1"/>
          </p:nvPr>
        </p:nvPicPr>
        <p:blipFill>
          <a:blip r:embed="rId3" cstate="print">
            <a:clrChange>
              <a:clrFrom>
                <a:srgbClr val="FFFFFF"/>
              </a:clrFrom>
              <a:clrTo>
                <a:srgbClr val="FFFFFF">
                  <a:alpha val="0"/>
                </a:srgbClr>
              </a:clrTo>
            </a:clrChange>
          </a:blip>
          <a:srcRect/>
          <a:stretch>
            <a:fillRect/>
          </a:stretch>
        </p:blipFill>
        <p:spPr>
          <a:xfrm>
            <a:off x="750888" y="2362200"/>
            <a:ext cx="2297112" cy="27432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rmAutofit fontScale="90000"/>
          </a:bodyPr>
          <a:lstStyle/>
          <a:p>
            <a:pPr>
              <a:defRPr/>
            </a:pPr>
            <a:r>
              <a:rPr lang="en-US" dirty="0" smtClean="0"/>
              <a:t>Investigation’s Impact on Prosecuting Drug-Facilitated Sexual Assault</a:t>
            </a:r>
            <a:endParaRPr lang="en-US" dirty="0"/>
          </a:p>
        </p:txBody>
      </p:sp>
      <p:sp>
        <p:nvSpPr>
          <p:cNvPr id="4" name="Content Placeholder 3"/>
          <p:cNvSpPr>
            <a:spLocks noGrp="1"/>
          </p:cNvSpPr>
          <p:nvPr>
            <p:ph sz="half" idx="2"/>
          </p:nvPr>
        </p:nvSpPr>
        <p:spPr>
          <a:xfrm>
            <a:off x="2819400" y="2133600"/>
            <a:ext cx="5867400" cy="3992563"/>
          </a:xfrm>
        </p:spPr>
        <p:txBody>
          <a:bodyPr/>
          <a:lstStyle/>
          <a:p>
            <a:pPr marL="0">
              <a:buFont typeface="Wingdings 2" pitchFamily="18" charset="2"/>
              <a:buNone/>
              <a:defRPr/>
            </a:pPr>
            <a:endParaRPr lang="en-US" u="sng" dirty="0" smtClean="0"/>
          </a:p>
          <a:p>
            <a:pPr marL="0">
              <a:buFont typeface="Wingdings 2" pitchFamily="18" charset="2"/>
              <a:buNone/>
              <a:defRPr/>
            </a:pPr>
            <a:r>
              <a:rPr lang="en-US" u="sng" dirty="0" smtClean="0"/>
              <a:t>Step 3: Trying the Case</a:t>
            </a:r>
          </a:p>
          <a:p>
            <a:pPr marL="320675" lvl="1">
              <a:defRPr/>
            </a:pPr>
            <a:r>
              <a:rPr lang="en-US" dirty="0" smtClean="0"/>
              <a:t>Offender-focused approach</a:t>
            </a:r>
          </a:p>
          <a:p>
            <a:pPr marL="320675" lvl="1">
              <a:defRPr/>
            </a:pPr>
            <a:endParaRPr lang="en-US" dirty="0" smtClean="0"/>
          </a:p>
          <a:p>
            <a:pPr marL="495300" lvl="1" indent="-457200">
              <a:buFont typeface="Wingdings 2" pitchFamily="18" charset="2"/>
              <a:buNone/>
              <a:defRPr/>
            </a:pPr>
            <a:endParaRPr lang="en-US" dirty="0" smtClean="0"/>
          </a:p>
          <a:p>
            <a:pPr marL="320675" lvl="1">
              <a:defRPr/>
            </a:pPr>
            <a:endParaRPr lang="en-US" dirty="0" smtClean="0"/>
          </a:p>
          <a:p>
            <a:pPr marL="320675" lvl="1">
              <a:defRPr/>
            </a:pPr>
            <a:endParaRPr lang="en-US" dirty="0" smtClean="0"/>
          </a:p>
          <a:p>
            <a:pPr marL="320675" lvl="1">
              <a:defRPr/>
            </a:pPr>
            <a:endParaRPr lang="en-US" dirty="0" smtClean="0"/>
          </a:p>
          <a:p>
            <a:pPr marL="585787" lvl="2">
              <a:defRPr/>
            </a:pPr>
            <a:endParaRPr lang="en-US" dirty="0" smtClean="0"/>
          </a:p>
          <a:p>
            <a:pPr lvl="1">
              <a:defRPr/>
            </a:pPr>
            <a:endParaRPr lang="en-US" dirty="0"/>
          </a:p>
        </p:txBody>
      </p:sp>
      <p:pic>
        <p:nvPicPr>
          <p:cNvPr id="66564" name="Picture 2" descr="C:\Documents and Settings\amarti24\Local Settings\Temporary Internet Files\Content.IE5\0YAIKD1W\MP900305711[1].jpg"/>
          <p:cNvPicPr>
            <a:picLocks noGrp="1" noChangeAspect="1" noChangeArrowheads="1"/>
          </p:cNvPicPr>
          <p:nvPr>
            <p:ph sz="half" idx="1"/>
          </p:nvPr>
        </p:nvPicPr>
        <p:blipFill>
          <a:blip r:embed="rId3" cstate="print">
            <a:clrChange>
              <a:clrFrom>
                <a:srgbClr val="FFFFFF"/>
              </a:clrFrom>
              <a:clrTo>
                <a:srgbClr val="FFFFFF">
                  <a:alpha val="0"/>
                </a:srgbClr>
              </a:clrTo>
            </a:clrChange>
          </a:blip>
          <a:srcRect/>
          <a:stretch>
            <a:fillRect/>
          </a:stretch>
        </p:blipFill>
        <p:spPr>
          <a:xfrm>
            <a:off x="750888" y="2362200"/>
            <a:ext cx="2297112" cy="27432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Drug-Facilitated Sexual Assault </a:t>
            </a:r>
            <a:r>
              <a:rPr lang="en-US" dirty="0" smtClean="0">
                <a:solidFill>
                  <a:schemeClr val="tx1"/>
                </a:solidFill>
              </a:rPr>
              <a:t>Is Illegal!</a:t>
            </a:r>
            <a:endParaRPr lang="en-US" dirty="0">
              <a:solidFill>
                <a:schemeClr val="tx1"/>
              </a:solidFill>
            </a:endParaRPr>
          </a:p>
        </p:txBody>
      </p:sp>
      <p:sp>
        <p:nvSpPr>
          <p:cNvPr id="13315" name="Content Placeholder 2"/>
          <p:cNvSpPr>
            <a:spLocks noGrp="1"/>
          </p:cNvSpPr>
          <p:nvPr>
            <p:ph idx="1"/>
          </p:nvPr>
        </p:nvSpPr>
        <p:spPr>
          <a:xfrm>
            <a:off x="457200" y="1752600"/>
            <a:ext cx="8229600" cy="4876800"/>
          </a:xfrm>
        </p:spPr>
        <p:txBody>
          <a:bodyPr/>
          <a:lstStyle/>
          <a:p>
            <a:pPr eaLnBrk="1" hangingPunct="1"/>
            <a:r>
              <a:rPr lang="en-US" smtClean="0"/>
              <a:t>Possession alone is punishable by up to 3 years</a:t>
            </a:r>
          </a:p>
          <a:p>
            <a:pPr eaLnBrk="1" hangingPunct="1"/>
            <a:r>
              <a:rPr lang="en-US" smtClean="0"/>
              <a:t>Intentionally drugging with intent to commit a crime is punishable by up to 20 years</a:t>
            </a:r>
          </a:p>
          <a:p>
            <a:pPr eaLnBrk="1" hangingPunct="1"/>
            <a:r>
              <a:rPr lang="en-US" smtClean="0"/>
              <a:t>An incapacitated person is unable to give consent</a:t>
            </a:r>
          </a:p>
        </p:txBody>
      </p:sp>
      <p:pic>
        <p:nvPicPr>
          <p:cNvPr id="13316" name="Picture 2" descr="C:\Documents and Settings\amarti24\Local Settings\Temporary Internet Files\Content.IE5\8DH9AB12\MP900400849[1].jpg"/>
          <p:cNvPicPr>
            <a:picLocks noChangeAspect="1" noChangeArrowheads="1"/>
          </p:cNvPicPr>
          <p:nvPr/>
        </p:nvPicPr>
        <p:blipFill>
          <a:blip r:embed="rId3" cstate="print"/>
          <a:srcRect/>
          <a:stretch>
            <a:fillRect/>
          </a:stretch>
        </p:blipFill>
        <p:spPr bwMode="auto">
          <a:xfrm>
            <a:off x="2514600" y="4257675"/>
            <a:ext cx="3902075"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pPr>
              <a:defRPr/>
            </a:pPr>
            <a:r>
              <a:rPr lang="en-US" dirty="0" smtClean="0"/>
              <a:t>Investigation’s Impact on Prosecuting Drug-Facilitated Sexual Assault</a:t>
            </a:r>
            <a:endParaRPr lang="en-US" dirty="0"/>
          </a:p>
        </p:txBody>
      </p:sp>
      <p:sp>
        <p:nvSpPr>
          <p:cNvPr id="4" name="Content Placeholder 3"/>
          <p:cNvSpPr>
            <a:spLocks noGrp="1"/>
          </p:cNvSpPr>
          <p:nvPr>
            <p:ph sz="half" idx="2"/>
          </p:nvPr>
        </p:nvSpPr>
        <p:spPr>
          <a:xfrm>
            <a:off x="3048000" y="2133600"/>
            <a:ext cx="5638800" cy="4724400"/>
          </a:xfrm>
        </p:spPr>
        <p:txBody>
          <a:bodyPr/>
          <a:lstStyle/>
          <a:p>
            <a:pPr marL="0">
              <a:buFont typeface="Wingdings 2" pitchFamily="18" charset="2"/>
              <a:buNone/>
              <a:defRPr/>
            </a:pPr>
            <a:r>
              <a:rPr lang="en-US" u="sng" dirty="0" smtClean="0"/>
              <a:t>Five Components of Victim Credibility</a:t>
            </a:r>
          </a:p>
          <a:p>
            <a:pPr marL="103187" indent="-514350">
              <a:buFont typeface="Wingdings 2" pitchFamily="18" charset="2"/>
              <a:buAutoNum type="arabicPeriod"/>
              <a:defRPr/>
            </a:pPr>
            <a:r>
              <a:rPr lang="en-US" dirty="0" smtClean="0"/>
              <a:t>Actual Credibility</a:t>
            </a:r>
          </a:p>
          <a:p>
            <a:pPr marL="103187" indent="-514350">
              <a:buFont typeface="Wingdings 2" pitchFamily="18" charset="2"/>
              <a:buAutoNum type="arabicPeriod"/>
              <a:defRPr/>
            </a:pPr>
            <a:r>
              <a:rPr lang="en-US" dirty="0" smtClean="0"/>
              <a:t>Victim’s ability to perceive at the time of the assault </a:t>
            </a:r>
          </a:p>
          <a:p>
            <a:pPr marL="103187" indent="-514350">
              <a:buFont typeface="Wingdings 2" pitchFamily="18" charset="2"/>
              <a:buAutoNum type="arabicPeriod"/>
              <a:defRPr/>
            </a:pPr>
            <a:r>
              <a:rPr lang="en-US" dirty="0" smtClean="0"/>
              <a:t>Victim’s ability to remember what happened</a:t>
            </a:r>
          </a:p>
          <a:p>
            <a:pPr marL="103187" indent="-514350">
              <a:buFont typeface="Wingdings 2" pitchFamily="18" charset="2"/>
              <a:buAutoNum type="arabicPeriod"/>
              <a:defRPr/>
            </a:pPr>
            <a:r>
              <a:rPr lang="en-US" dirty="0" smtClean="0"/>
              <a:t>Existence of corroborative evidence</a:t>
            </a:r>
          </a:p>
          <a:p>
            <a:pPr marL="103187" indent="-514350">
              <a:buFont typeface="Wingdings 2" pitchFamily="18" charset="2"/>
              <a:buAutoNum type="arabicPeriod"/>
              <a:defRPr/>
            </a:pPr>
            <a:r>
              <a:rPr lang="en-US" dirty="0" smtClean="0"/>
              <a:t>Victim’s likeability</a:t>
            </a:r>
          </a:p>
          <a:p>
            <a:pPr marL="103187" indent="-514350">
              <a:buFont typeface="Wingdings 2" pitchFamily="18" charset="2"/>
              <a:buAutoNum type="arabicPeriod"/>
              <a:defRPr/>
            </a:pPr>
            <a:endParaRPr lang="en-US" dirty="0" smtClean="0"/>
          </a:p>
          <a:p>
            <a:pPr marL="320675" lvl="1">
              <a:defRPr/>
            </a:pPr>
            <a:endParaRPr lang="en-US" dirty="0" smtClean="0"/>
          </a:p>
          <a:p>
            <a:pPr marL="320675" lvl="1">
              <a:defRPr/>
            </a:pPr>
            <a:endParaRPr lang="en-US" dirty="0" smtClean="0"/>
          </a:p>
          <a:p>
            <a:pPr marL="320675" lvl="1">
              <a:defRPr/>
            </a:pPr>
            <a:endParaRPr lang="en-US" dirty="0" smtClean="0"/>
          </a:p>
          <a:p>
            <a:pPr marL="320675" lvl="1">
              <a:defRPr/>
            </a:pPr>
            <a:endParaRPr lang="en-US" dirty="0" smtClean="0"/>
          </a:p>
          <a:p>
            <a:pPr marL="585787" lvl="2">
              <a:defRPr/>
            </a:pPr>
            <a:endParaRPr lang="en-US" dirty="0" smtClean="0"/>
          </a:p>
          <a:p>
            <a:pPr lvl="1">
              <a:defRPr/>
            </a:pPr>
            <a:endParaRPr lang="en-US" dirty="0"/>
          </a:p>
        </p:txBody>
      </p:sp>
      <p:pic>
        <p:nvPicPr>
          <p:cNvPr id="67588" name="Picture 2" descr="C:\Documents and Settings\amarti24\Local Settings\Temporary Internet Files\Content.IE5\0YAIKD1W\MP900305711[1].jpg"/>
          <p:cNvPicPr>
            <a:picLocks noGrp="1" noChangeAspect="1" noChangeArrowheads="1"/>
          </p:cNvPicPr>
          <p:nvPr>
            <p:ph sz="half" idx="1"/>
          </p:nvPr>
        </p:nvPicPr>
        <p:blipFill>
          <a:blip r:embed="rId3" cstate="print">
            <a:clrChange>
              <a:clrFrom>
                <a:srgbClr val="FFFFFF"/>
              </a:clrFrom>
              <a:clrTo>
                <a:srgbClr val="FFFFFF">
                  <a:alpha val="0"/>
                </a:srgbClr>
              </a:clrTo>
            </a:clrChange>
          </a:blip>
          <a:srcRect/>
          <a:stretch>
            <a:fillRect/>
          </a:stretch>
        </p:blipFill>
        <p:spPr>
          <a:xfrm>
            <a:off x="750888" y="2362200"/>
            <a:ext cx="2297112" cy="2743200"/>
          </a:xfr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u="sng" dirty="0" smtClean="0"/>
              <a:t>Part Four</a:t>
            </a:r>
            <a:endParaRPr lang="en-US" u="sng" dirty="0"/>
          </a:p>
        </p:txBody>
      </p:sp>
      <p:sp>
        <p:nvSpPr>
          <p:cNvPr id="68611" name="Text Placeholder 2"/>
          <p:cNvSpPr>
            <a:spLocks noGrp="1"/>
          </p:cNvSpPr>
          <p:nvPr>
            <p:ph type="body" idx="1"/>
          </p:nvPr>
        </p:nvSpPr>
        <p:spPr>
          <a:xfrm>
            <a:off x="1600200" y="2508250"/>
            <a:ext cx="7086600" cy="1987550"/>
          </a:xfrm>
        </p:spPr>
        <p:txBody>
          <a:bodyPr/>
          <a:lstStyle/>
          <a:p>
            <a:pPr marL="73025" eaLnBrk="1" hangingPunct="1"/>
            <a:r>
              <a:rPr lang="en-US" sz="3600" b="1" smtClean="0"/>
              <a:t>Reducing the Risk of Victimization</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eaLnBrk="1" fontAlgn="auto" hangingPunct="1">
              <a:spcAft>
                <a:spcPts val="0"/>
              </a:spcAft>
              <a:defRPr/>
            </a:pPr>
            <a:r>
              <a:rPr lang="en-US" dirty="0" smtClean="0"/>
              <a:t>Protect Yourself!</a:t>
            </a:r>
            <a:endParaRPr lang="en-US" dirty="0"/>
          </a:p>
        </p:txBody>
      </p:sp>
      <p:sp>
        <p:nvSpPr>
          <p:cNvPr id="69635" name="Content Placeholder 2"/>
          <p:cNvSpPr>
            <a:spLocks noGrp="1"/>
          </p:cNvSpPr>
          <p:nvPr>
            <p:ph idx="1"/>
          </p:nvPr>
        </p:nvSpPr>
        <p:spPr/>
        <p:txBody>
          <a:bodyPr/>
          <a:lstStyle/>
          <a:p>
            <a:pPr marL="650875" indent="-514350" eaLnBrk="1" hangingPunct="1">
              <a:buFont typeface="Wingdings 2" pitchFamily="18" charset="2"/>
              <a:buNone/>
            </a:pPr>
            <a:r>
              <a:rPr lang="en-US" smtClean="0"/>
              <a:t>1) Don’t leave your drink unattended.</a:t>
            </a:r>
          </a:p>
          <a:p>
            <a:pPr marL="650875" indent="-514350" eaLnBrk="1" hangingPunct="1">
              <a:buFont typeface="Wingdings 2" pitchFamily="18" charset="2"/>
              <a:buNone/>
            </a:pPr>
            <a:endParaRPr lang="en-US" sz="1800" smtClean="0"/>
          </a:p>
          <a:p>
            <a:pPr marL="650875" indent="-514350" eaLnBrk="1" hangingPunct="1">
              <a:buFont typeface="Wingdings 2" pitchFamily="18" charset="2"/>
              <a:buNone/>
            </a:pPr>
            <a:r>
              <a:rPr lang="en-US" smtClean="0"/>
              <a:t>2) Don’t drink from punch bowls or large, </a:t>
            </a:r>
          </a:p>
          <a:p>
            <a:pPr marL="650875" indent="-514350" eaLnBrk="1" hangingPunct="1">
              <a:buFont typeface="Wingdings 2" pitchFamily="18" charset="2"/>
              <a:buNone/>
            </a:pPr>
            <a:r>
              <a:rPr lang="en-US" smtClean="0"/>
              <a:t>     common open containers.</a:t>
            </a:r>
          </a:p>
        </p:txBody>
      </p:sp>
      <p:pic>
        <p:nvPicPr>
          <p:cNvPr id="69636" name="Picture 3" descr="1276242342_99504030_2-Pictures-of--Nightlife-and-Bar-Expo-1276242342.jpg"/>
          <p:cNvPicPr>
            <a:picLocks noChangeAspect="1"/>
          </p:cNvPicPr>
          <p:nvPr/>
        </p:nvPicPr>
        <p:blipFill>
          <a:blip r:embed="rId3" cstate="print"/>
          <a:srcRect/>
          <a:stretch>
            <a:fillRect/>
          </a:stretch>
        </p:blipFill>
        <p:spPr bwMode="auto">
          <a:xfrm>
            <a:off x="2133600" y="3581400"/>
            <a:ext cx="4505325" cy="300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eaLnBrk="1" fontAlgn="auto" hangingPunct="1">
              <a:spcAft>
                <a:spcPts val="0"/>
              </a:spcAft>
              <a:defRPr/>
            </a:pPr>
            <a:r>
              <a:rPr lang="en-US" dirty="0" smtClean="0"/>
              <a:t>Protect Yourself!</a:t>
            </a:r>
            <a:endParaRPr lang="en-US" dirty="0"/>
          </a:p>
        </p:txBody>
      </p:sp>
      <p:sp>
        <p:nvSpPr>
          <p:cNvPr id="70659" name="Content Placeholder 2"/>
          <p:cNvSpPr>
            <a:spLocks noGrp="1"/>
          </p:cNvSpPr>
          <p:nvPr>
            <p:ph idx="1"/>
          </p:nvPr>
        </p:nvSpPr>
        <p:spPr/>
        <p:txBody>
          <a:bodyPr/>
          <a:lstStyle/>
          <a:p>
            <a:pPr eaLnBrk="1" hangingPunct="1">
              <a:buFont typeface="Wingdings 2" pitchFamily="18" charset="2"/>
              <a:buNone/>
            </a:pPr>
            <a:r>
              <a:rPr lang="en-US" smtClean="0"/>
              <a:t>3) Watch while your drinks are poured and carry them yourself.</a:t>
            </a:r>
          </a:p>
          <a:p>
            <a:pPr eaLnBrk="1" hangingPunct="1">
              <a:buFont typeface="Wingdings 2" pitchFamily="18" charset="2"/>
              <a:buNone/>
            </a:pPr>
            <a:endParaRPr lang="en-US" sz="1800" smtClean="0"/>
          </a:p>
          <a:p>
            <a:pPr eaLnBrk="1" hangingPunct="1">
              <a:buFont typeface="Wingdings 2" pitchFamily="18" charset="2"/>
              <a:buNone/>
            </a:pPr>
            <a:r>
              <a:rPr lang="en-US" smtClean="0"/>
              <a:t>4) Watch out for your friends, and vice versa.  </a:t>
            </a:r>
          </a:p>
        </p:txBody>
      </p:sp>
      <p:pic>
        <p:nvPicPr>
          <p:cNvPr id="70660" name="Picture 4" descr="1276242342_99504030_2-Pictures-of--Nightlife-and-Bar-Expo-1276242342.jpg"/>
          <p:cNvPicPr>
            <a:picLocks noChangeAspect="1"/>
          </p:cNvPicPr>
          <p:nvPr/>
        </p:nvPicPr>
        <p:blipFill>
          <a:blip r:embed="rId3" cstate="print"/>
          <a:srcRect/>
          <a:stretch>
            <a:fillRect/>
          </a:stretch>
        </p:blipFill>
        <p:spPr bwMode="auto">
          <a:xfrm>
            <a:off x="2133600" y="3581400"/>
            <a:ext cx="4505325" cy="300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eaLnBrk="1" fontAlgn="auto" hangingPunct="1">
              <a:spcAft>
                <a:spcPts val="0"/>
              </a:spcAft>
              <a:defRPr/>
            </a:pPr>
            <a:r>
              <a:rPr lang="en-US" dirty="0" smtClean="0"/>
              <a:t>Protect Yourself!</a:t>
            </a:r>
            <a:endParaRPr lang="en-US" dirty="0"/>
          </a:p>
        </p:txBody>
      </p:sp>
      <p:sp>
        <p:nvSpPr>
          <p:cNvPr id="71683" name="Content Placeholder 2"/>
          <p:cNvSpPr>
            <a:spLocks noGrp="1"/>
          </p:cNvSpPr>
          <p:nvPr>
            <p:ph idx="1"/>
          </p:nvPr>
        </p:nvSpPr>
        <p:spPr/>
        <p:txBody>
          <a:bodyPr/>
          <a:lstStyle/>
          <a:p>
            <a:pPr eaLnBrk="1" hangingPunct="1">
              <a:buFont typeface="Wingdings 2" pitchFamily="18" charset="2"/>
              <a:buNone/>
            </a:pPr>
            <a:r>
              <a:rPr lang="en-US" smtClean="0"/>
              <a:t>5) 	Always leave a party with your friends.</a:t>
            </a:r>
          </a:p>
          <a:p>
            <a:pPr eaLnBrk="1" hangingPunct="1">
              <a:buFont typeface="Wingdings 2" pitchFamily="18" charset="2"/>
              <a:buNone/>
            </a:pPr>
            <a:endParaRPr lang="en-US" sz="1800" smtClean="0"/>
          </a:p>
          <a:p>
            <a:pPr eaLnBrk="1" hangingPunct="1">
              <a:buFont typeface="Wingdings 2" pitchFamily="18" charset="2"/>
              <a:buNone/>
            </a:pPr>
            <a:r>
              <a:rPr lang="en-US" smtClean="0"/>
              <a:t>6)	 If a friend is very intoxicated or is acting out of character, get her to a safe place immediately!</a:t>
            </a:r>
          </a:p>
        </p:txBody>
      </p:sp>
      <p:pic>
        <p:nvPicPr>
          <p:cNvPr id="71684" name="Picture 4" descr="1276242342_99504030_2-Pictures-of--Nightlife-and-Bar-Expo-1276242342.jpg"/>
          <p:cNvPicPr>
            <a:picLocks noChangeAspect="1"/>
          </p:cNvPicPr>
          <p:nvPr/>
        </p:nvPicPr>
        <p:blipFill>
          <a:blip r:embed="rId3" cstate="print"/>
          <a:srcRect/>
          <a:stretch>
            <a:fillRect/>
          </a:stretch>
        </p:blipFill>
        <p:spPr bwMode="auto">
          <a:xfrm>
            <a:off x="2133600" y="3581400"/>
            <a:ext cx="4505325" cy="300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Reduce the Risk</a:t>
            </a:r>
            <a:endParaRPr lang="en-US" dirty="0"/>
          </a:p>
        </p:txBody>
      </p:sp>
      <p:sp>
        <p:nvSpPr>
          <p:cNvPr id="72707" name="Content Placeholder 2"/>
          <p:cNvSpPr>
            <a:spLocks noGrp="1"/>
          </p:cNvSpPr>
          <p:nvPr>
            <p:ph idx="1"/>
          </p:nvPr>
        </p:nvSpPr>
        <p:spPr/>
        <p:txBody>
          <a:bodyPr/>
          <a:lstStyle/>
          <a:p>
            <a:r>
              <a:rPr lang="en-US" smtClean="0"/>
              <a:t>Listen and hear what others tell you about their needs and limits. Don’t just hear what you want to—if someone is uncertain or hesitant about what they want, in a relationship, don’t decide for them.</a:t>
            </a:r>
          </a:p>
          <a:p>
            <a:endParaRPr lang="en-US" smtClean="0"/>
          </a:p>
          <a:p>
            <a:r>
              <a:rPr lang="en-US" smtClean="0"/>
              <a:t>Remember that most people who have been victims of violence intuitively sensed danger and safety concerns.</a:t>
            </a:r>
          </a:p>
          <a:p>
            <a:endParaRPr lang="en-US" smtClean="0"/>
          </a:p>
          <a:p>
            <a:pPr>
              <a:buFont typeface="Wingdings 2" pitchFamily="18" charset="2"/>
              <a:buNone/>
            </a:pPr>
            <a:endParaRPr lang="en-US" smtClean="0"/>
          </a:p>
          <a:p>
            <a:pPr>
              <a:buFont typeface="Wingdings 2" pitchFamily="18" charset="2"/>
              <a:buNone/>
            </a:pPr>
            <a:endParaRPr lang="en-US" smtClean="0"/>
          </a:p>
          <a:p>
            <a:pPr>
              <a:buFont typeface="Wingdings 2" pitchFamily="18" charset="2"/>
              <a:buNone/>
            </a:pPr>
            <a:endParaRPr lang="en-US" smtClean="0"/>
          </a:p>
          <a:p>
            <a:endParaRPr lang="en-US"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Reduce the Risk</a:t>
            </a:r>
            <a:endParaRPr lang="en-US" dirty="0"/>
          </a:p>
        </p:txBody>
      </p:sp>
      <p:sp>
        <p:nvSpPr>
          <p:cNvPr id="73731" name="Content Placeholder 2"/>
          <p:cNvSpPr>
            <a:spLocks noGrp="1"/>
          </p:cNvSpPr>
          <p:nvPr>
            <p:ph idx="1"/>
          </p:nvPr>
        </p:nvSpPr>
        <p:spPr/>
        <p:txBody>
          <a:bodyPr/>
          <a:lstStyle/>
          <a:p>
            <a:r>
              <a:rPr lang="en-US" smtClean="0"/>
              <a:t> If someone is making you uncomfortable, especially in a situation where there could be the risk of harm, trust your instinct and take the necessary steps to ensure your safety.</a:t>
            </a:r>
          </a:p>
          <a:p>
            <a:endParaRPr lang="en-US" smtClean="0"/>
          </a:p>
          <a:p>
            <a:r>
              <a:rPr lang="en-US" smtClean="0"/>
              <a:t>Be explicit about what you will and won’t do , whether it involves  your limits  in  what you want to drink or how far you want to go in a sexual relationship.</a:t>
            </a:r>
          </a:p>
          <a:p>
            <a:endParaRPr lang="en-US" smtClean="0"/>
          </a:p>
          <a:p>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Reduce the Risk</a:t>
            </a:r>
            <a:endParaRPr lang="en-US" dirty="0"/>
          </a:p>
        </p:txBody>
      </p:sp>
      <p:sp>
        <p:nvSpPr>
          <p:cNvPr id="74755" name="Content Placeholder 2"/>
          <p:cNvSpPr>
            <a:spLocks noGrp="1"/>
          </p:cNvSpPr>
          <p:nvPr>
            <p:ph idx="1"/>
          </p:nvPr>
        </p:nvSpPr>
        <p:spPr/>
        <p:txBody>
          <a:bodyPr/>
          <a:lstStyle/>
          <a:p>
            <a:r>
              <a:rPr lang="en-US" smtClean="0"/>
              <a:t>Be clear about whether or not you are CONSENTING to sex.</a:t>
            </a:r>
          </a:p>
          <a:p>
            <a:endParaRPr lang="en-US" smtClean="0"/>
          </a:p>
          <a:p>
            <a:r>
              <a:rPr lang="en-US" smtClean="0"/>
              <a:t> Be clear about whether your partner is CONSENTING to sex.  REMEMBER that  someone who is incapacitated through alcohol or drugs is not capable of giving consent.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Box 3"/>
          <p:cNvSpPr txBox="1">
            <a:spLocks noChangeArrowheads="1"/>
          </p:cNvSpPr>
          <p:nvPr/>
        </p:nvSpPr>
        <p:spPr bwMode="auto">
          <a:xfrm>
            <a:off x="762000" y="6400800"/>
            <a:ext cx="7086600" cy="369888"/>
          </a:xfrm>
          <a:prstGeom prst="rect">
            <a:avLst/>
          </a:prstGeom>
          <a:noFill/>
          <a:ln w="9525">
            <a:noFill/>
            <a:miter lim="800000"/>
            <a:headEnd/>
            <a:tailEnd/>
          </a:ln>
        </p:spPr>
        <p:txBody>
          <a:bodyPr>
            <a:spAutoFit/>
          </a:bodyPr>
          <a:lstStyle/>
          <a:p>
            <a:pPr algn="ctr"/>
            <a:r>
              <a:rPr lang="en-US"/>
              <a:t>http://www.youtube.com/watch?v=2udrpuNxcmM</a:t>
            </a:r>
          </a:p>
        </p:txBody>
      </p:sp>
    </p:spTree>
    <p:controls>
      <p:control spid="2050" name="ShockwaveFlash1" r:id="rId2" imgW="7770960" imgH="5792760"/>
    </p:controls>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762000" y="6400800"/>
            <a:ext cx="7086600" cy="369888"/>
          </a:xfrm>
          <a:prstGeom prst="rect">
            <a:avLst/>
          </a:prstGeom>
          <a:noFill/>
          <a:ln w="9525">
            <a:noFill/>
            <a:miter lim="800000"/>
            <a:headEnd/>
            <a:tailEnd/>
          </a:ln>
        </p:spPr>
        <p:txBody>
          <a:bodyPr>
            <a:spAutoFit/>
          </a:bodyPr>
          <a:lstStyle/>
          <a:p>
            <a:pPr algn="ctr"/>
            <a:r>
              <a:rPr lang="en-US"/>
              <a:t>http://www.youtube.com/watch?v=82Gi5cg4jBo</a:t>
            </a:r>
          </a:p>
        </p:txBody>
      </p:sp>
    </p:spTree>
    <p:controls>
      <p:control spid="3074" name="ShockwaveFlash1" r:id="rId2" imgW="8307360" imgH="5867280"/>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
            </a:r>
            <a:br>
              <a:rPr lang="en-US" dirty="0" smtClean="0"/>
            </a:br>
            <a:r>
              <a:rPr lang="en-US" dirty="0" smtClean="0"/>
              <a:t>WV§61-8B-5. Sexual assault in the </a:t>
            </a:r>
            <a:r>
              <a:rPr lang="en-US" smtClean="0"/>
              <a:t>third </a:t>
            </a:r>
            <a:r>
              <a:rPr lang="en-US" smtClean="0"/>
              <a:t>degree  </a:t>
            </a:r>
            <a:r>
              <a:rPr lang="en-US" dirty="0" smtClean="0"/>
              <a:t/>
            </a:r>
            <a:br>
              <a:rPr lang="en-US" dirty="0" smtClean="0"/>
            </a:br>
            <a:endParaRPr lang="en-US" dirty="0"/>
          </a:p>
        </p:txBody>
      </p:sp>
      <p:sp>
        <p:nvSpPr>
          <p:cNvPr id="14339" name="Content Placeholder 2"/>
          <p:cNvSpPr>
            <a:spLocks noGrp="1"/>
          </p:cNvSpPr>
          <p:nvPr>
            <p:ph idx="1"/>
          </p:nvPr>
        </p:nvSpPr>
        <p:spPr>
          <a:xfrm>
            <a:off x="304800" y="1600200"/>
            <a:ext cx="8382000" cy="5257800"/>
          </a:xfrm>
        </p:spPr>
        <p:txBody>
          <a:bodyPr/>
          <a:lstStyle/>
          <a:p>
            <a:pPr eaLnBrk="1" hangingPunct="1"/>
            <a:r>
              <a:rPr lang="en-US" smtClean="0"/>
              <a:t>In WV, 3</a:t>
            </a:r>
            <a:r>
              <a:rPr lang="en-US" baseline="30000" smtClean="0"/>
              <a:t>rd</a:t>
            </a:r>
            <a:r>
              <a:rPr lang="en-US" smtClean="0"/>
              <a:t> degree sexual assault occurs when:</a:t>
            </a:r>
          </a:p>
          <a:p>
            <a:pPr eaLnBrk="1" hangingPunct="1">
              <a:buFont typeface="Wingdings 2" pitchFamily="18" charset="2"/>
              <a:buNone/>
            </a:pPr>
            <a:endParaRPr lang="en-US" smtClean="0"/>
          </a:p>
          <a:p>
            <a:pPr lvl="1" eaLnBrk="1" hangingPunct="1"/>
            <a:r>
              <a:rPr lang="en-US" sz="2800" smtClean="0"/>
              <a:t>“The person engages in sexual intercourse or sexual intrusion with another person who is mentally defective or mentally incapacitated”</a:t>
            </a:r>
          </a:p>
          <a:p>
            <a:pPr lvl="1" eaLnBrk="1" hangingPunct="1"/>
            <a:endParaRPr lang="en-US" smtClean="0"/>
          </a:p>
          <a:p>
            <a:pPr eaLnBrk="1" hangingPunct="1">
              <a:buFont typeface="Wingdings 2" pitchFamily="18" charset="2"/>
              <a:buNone/>
            </a:pPr>
            <a:endParaRPr lang="en-US" smtClean="0"/>
          </a:p>
        </p:txBody>
      </p:sp>
      <p:pic>
        <p:nvPicPr>
          <p:cNvPr id="14340" name="Picture 5" descr="istockphoto_6938226-the-law">
            <a:hlinkClick r:id="rId3"/>
          </p:cNvPr>
          <p:cNvPicPr>
            <a:picLocks noChangeAspect="1" noChangeArrowheads="1"/>
          </p:cNvPicPr>
          <p:nvPr/>
        </p:nvPicPr>
        <p:blipFill>
          <a:blip r:embed="rId4" cstate="print"/>
          <a:srcRect/>
          <a:stretch>
            <a:fillRect/>
          </a:stretch>
        </p:blipFill>
        <p:spPr bwMode="auto">
          <a:xfrm>
            <a:off x="2667000" y="4572000"/>
            <a:ext cx="4267200"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pPr eaLnBrk="1" fontAlgn="auto" hangingPunct="1">
              <a:spcAft>
                <a:spcPts val="0"/>
              </a:spcAft>
              <a:defRPr/>
            </a:pPr>
            <a:r>
              <a:rPr lang="en-US" dirty="0" smtClean="0">
                <a:solidFill>
                  <a:schemeClr val="accent3">
                    <a:lumMod val="50000"/>
                  </a:schemeClr>
                </a:solidFill>
              </a:rPr>
              <a:t>References</a:t>
            </a:r>
            <a:endParaRPr lang="en-US" dirty="0">
              <a:solidFill>
                <a:schemeClr val="accent3">
                  <a:lumMod val="50000"/>
                </a:schemeClr>
              </a:solidFill>
            </a:endParaRPr>
          </a:p>
        </p:txBody>
      </p:sp>
      <p:sp>
        <p:nvSpPr>
          <p:cNvPr id="3" name="Content Placeholder 2"/>
          <p:cNvSpPr>
            <a:spLocks noGrp="1"/>
          </p:cNvSpPr>
          <p:nvPr>
            <p:ph idx="1"/>
          </p:nvPr>
        </p:nvSpPr>
        <p:spPr>
          <a:xfrm>
            <a:off x="0" y="1143000"/>
            <a:ext cx="9144000" cy="5715000"/>
          </a:xfrm>
        </p:spPr>
        <p:txBody>
          <a:bodyPr>
            <a:normAutofit fontScale="85000" lnSpcReduction="10000"/>
          </a:bodyPr>
          <a:lstStyle/>
          <a:p>
            <a:pPr marL="548640" indent="-411480" eaLnBrk="1" fontAlgn="auto" hangingPunct="1">
              <a:spcAft>
                <a:spcPts val="0"/>
              </a:spcAft>
              <a:buClr>
                <a:schemeClr val="accent3">
                  <a:lumMod val="50000"/>
                </a:schemeClr>
              </a:buClr>
              <a:buFont typeface="Wingdings 2"/>
              <a:buChar char=""/>
              <a:defRPr/>
            </a:pPr>
            <a:r>
              <a:rPr lang="en-US" i="1" dirty="0" smtClean="0">
                <a:solidFill>
                  <a:schemeClr val="accent3">
                    <a:lumMod val="50000"/>
                  </a:schemeClr>
                </a:solidFill>
              </a:rPr>
              <a:t>Drug-Facilitated Sexual Assault</a:t>
            </a:r>
            <a:r>
              <a:rPr lang="en-US" dirty="0" smtClean="0">
                <a:solidFill>
                  <a:schemeClr val="accent3">
                    <a:lumMod val="50000"/>
                  </a:schemeClr>
                </a:solidFill>
              </a:rPr>
              <a:t>. Rape, Abuse &amp; Incest National Network (RAINN).  Available at: </a:t>
            </a:r>
            <a:r>
              <a:rPr lang="en-US" dirty="0" smtClean="0">
                <a:solidFill>
                  <a:schemeClr val="accent5">
                    <a:lumMod val="50000"/>
                  </a:schemeClr>
                </a:solidFill>
                <a:hlinkClick r:id="rId3"/>
              </a:rPr>
              <a:t>http://www.rainn.org/get-information/types-of-sexual-assault/drug-facilitated-assault</a:t>
            </a:r>
            <a:r>
              <a:rPr lang="en-US" dirty="0" smtClean="0">
                <a:solidFill>
                  <a:schemeClr val="accent5">
                    <a:lumMod val="50000"/>
                  </a:schemeClr>
                </a:solidFill>
              </a:rPr>
              <a:t> </a:t>
            </a:r>
            <a:endParaRPr lang="en-US" i="1" dirty="0" smtClean="0">
              <a:solidFill>
                <a:schemeClr val="accent5">
                  <a:lumMod val="50000"/>
                </a:schemeClr>
              </a:solidFill>
            </a:endParaRPr>
          </a:p>
          <a:p>
            <a:pPr marL="548640" indent="-411480" eaLnBrk="1" fontAlgn="auto" hangingPunct="1">
              <a:spcAft>
                <a:spcPts val="0"/>
              </a:spcAft>
              <a:buClr>
                <a:schemeClr val="accent3">
                  <a:lumMod val="50000"/>
                </a:schemeClr>
              </a:buClr>
              <a:buFont typeface="Wingdings 2"/>
              <a:buChar char=""/>
              <a:defRPr/>
            </a:pPr>
            <a:r>
              <a:rPr lang="en-US" i="1" dirty="0" smtClean="0">
                <a:solidFill>
                  <a:schemeClr val="accent3">
                    <a:lumMod val="50000"/>
                  </a:schemeClr>
                </a:solidFill>
              </a:rPr>
              <a:t>Drug-Facilitated Sexual Assault Fast Facts</a:t>
            </a:r>
            <a:r>
              <a:rPr lang="en-US" dirty="0" smtClean="0">
                <a:solidFill>
                  <a:schemeClr val="accent3">
                    <a:lumMod val="50000"/>
                  </a:schemeClr>
                </a:solidFill>
              </a:rPr>
              <a:t>. U.S. Department of Justice.  Available at: </a:t>
            </a:r>
            <a:r>
              <a:rPr lang="en-US" dirty="0" smtClean="0">
                <a:solidFill>
                  <a:schemeClr val="accent3">
                    <a:lumMod val="50000"/>
                  </a:schemeClr>
                </a:solidFill>
                <a:hlinkClick r:id="rId4"/>
              </a:rPr>
              <a:t>http://www.justice.gov/ndic/pubs8/8872/index.htm</a:t>
            </a:r>
            <a:endParaRPr lang="en-US" dirty="0" smtClean="0">
              <a:solidFill>
                <a:schemeClr val="accent3">
                  <a:lumMod val="50000"/>
                </a:schemeClr>
              </a:solidFill>
            </a:endParaRPr>
          </a:p>
          <a:p>
            <a:pPr marL="548640" indent="-411480" eaLnBrk="1" fontAlgn="auto" hangingPunct="1">
              <a:spcAft>
                <a:spcPts val="0"/>
              </a:spcAft>
              <a:buClr>
                <a:schemeClr val="accent3">
                  <a:lumMod val="50000"/>
                </a:schemeClr>
              </a:buClr>
              <a:buFont typeface="Wingdings 2"/>
              <a:buChar char=""/>
              <a:defRPr/>
            </a:pPr>
            <a:r>
              <a:rPr lang="en-US" dirty="0" smtClean="0">
                <a:solidFill>
                  <a:schemeClr val="accent3">
                    <a:lumMod val="50000"/>
                  </a:schemeClr>
                </a:solidFill>
              </a:rPr>
              <a:t>PACT Program: Promoting Awareness of the College Transition.  West Virginia Foundation for Rape Information and Services, adapted with permission.  Available at</a:t>
            </a:r>
            <a:r>
              <a:rPr lang="en-US" smtClean="0">
                <a:solidFill>
                  <a:schemeClr val="accent3">
                    <a:lumMod val="50000"/>
                  </a:schemeClr>
                </a:solidFill>
              </a:rPr>
              <a:t>:  </a:t>
            </a:r>
            <a:r>
              <a:rPr lang="en-US" smtClean="0">
                <a:hlinkClick r:id="rId5"/>
              </a:rPr>
              <a:t>http://www.fris.org/Resources/PrintedResources.html</a:t>
            </a:r>
            <a:endParaRPr lang="en-US" smtClean="0"/>
          </a:p>
          <a:p>
            <a:pPr marL="548640" indent="-411480" eaLnBrk="1" fontAlgn="auto" hangingPunct="1">
              <a:spcAft>
                <a:spcPts val="0"/>
              </a:spcAft>
              <a:buClr>
                <a:schemeClr val="accent3">
                  <a:lumMod val="50000"/>
                </a:schemeClr>
              </a:buClr>
              <a:buFont typeface="Wingdings 2"/>
              <a:buChar char=""/>
              <a:defRPr/>
            </a:pPr>
            <a:r>
              <a:rPr lang="en-US" smtClean="0">
                <a:solidFill>
                  <a:schemeClr val="accent3">
                    <a:lumMod val="50000"/>
                  </a:schemeClr>
                </a:solidFill>
              </a:rPr>
              <a:t>Sexual </a:t>
            </a:r>
            <a:r>
              <a:rPr lang="en-US" dirty="0" smtClean="0">
                <a:solidFill>
                  <a:schemeClr val="accent3">
                    <a:lumMod val="50000"/>
                  </a:schemeClr>
                </a:solidFill>
              </a:rPr>
              <a:t>Assault in West Virginia: An Informational Handbook.  Available at: </a:t>
            </a:r>
            <a:r>
              <a:rPr lang="en-US" dirty="0" smtClean="0">
                <a:solidFill>
                  <a:schemeClr val="accent3">
                    <a:lumMod val="50000"/>
                  </a:schemeClr>
                </a:solidFill>
                <a:hlinkClick r:id="rId6"/>
              </a:rPr>
              <a:t>http://www.fris.org/Resources/PDFs/Books/SexAssaultHandbook.pdf</a:t>
            </a:r>
            <a:endParaRPr lang="en-US" dirty="0" smtClean="0">
              <a:solidFill>
                <a:schemeClr val="accent3">
                  <a:lumMod val="50000"/>
                </a:schemeClr>
              </a:solidFill>
            </a:endParaRPr>
          </a:p>
          <a:p>
            <a:pPr marL="548640" indent="-411480" eaLnBrk="1" fontAlgn="auto" hangingPunct="1">
              <a:spcAft>
                <a:spcPts val="0"/>
              </a:spcAft>
              <a:buClr>
                <a:schemeClr val="accent3">
                  <a:lumMod val="50000"/>
                </a:schemeClr>
              </a:buClr>
              <a:buFont typeface="Wingdings 2"/>
              <a:buChar char=""/>
              <a:defRPr/>
            </a:pPr>
            <a:r>
              <a:rPr lang="en-US" dirty="0" smtClean="0">
                <a:solidFill>
                  <a:schemeClr val="accent3">
                    <a:lumMod val="50000"/>
                  </a:schemeClr>
                </a:solidFill>
                <a:hlinkClick r:id="rId7"/>
              </a:rPr>
              <a:t>www.fris.org</a:t>
            </a:r>
            <a:r>
              <a:rPr lang="en-US" dirty="0" smtClean="0">
                <a:solidFill>
                  <a:schemeClr val="accent3">
                    <a:lumMod val="50000"/>
                  </a:schemeClr>
                </a:solidFill>
              </a:rPr>
              <a:t>  </a:t>
            </a:r>
          </a:p>
          <a:p>
            <a:pPr marL="548640" indent="-411480" eaLnBrk="1" fontAlgn="auto" hangingPunct="1">
              <a:spcAft>
                <a:spcPts val="0"/>
              </a:spcAft>
              <a:buClr>
                <a:schemeClr val="tx1">
                  <a:shade val="95000"/>
                </a:schemeClr>
              </a:buClr>
              <a:buFont typeface="Wingdings 2"/>
              <a:buNone/>
              <a:defRPr/>
            </a:pPr>
            <a:endParaRPr lang="en-US" dirty="0" smtClean="0"/>
          </a:p>
          <a:p>
            <a:pPr marL="548640" indent="-411480" eaLnBrk="1" fontAlgn="auto" hangingPunct="1">
              <a:spcAft>
                <a:spcPts val="0"/>
              </a:spcAft>
              <a:buClr>
                <a:schemeClr val="tx1">
                  <a:shade val="95000"/>
                </a:schemeClr>
              </a:buClr>
              <a:buFont typeface="Wingdings 2"/>
              <a:buNone/>
              <a:defRP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WV§61-8B-1. </a:t>
            </a:r>
            <a:br>
              <a:rPr lang="en-US" dirty="0" smtClean="0"/>
            </a:br>
            <a:r>
              <a:rPr lang="en-US" dirty="0" smtClean="0"/>
              <a:t>Definition of Terms</a:t>
            </a:r>
            <a:endParaRPr lang="en-US" dirty="0"/>
          </a:p>
        </p:txBody>
      </p:sp>
      <p:sp>
        <p:nvSpPr>
          <p:cNvPr id="15363" name="Content Placeholder 2"/>
          <p:cNvSpPr>
            <a:spLocks noGrp="1"/>
          </p:cNvSpPr>
          <p:nvPr>
            <p:ph idx="1"/>
          </p:nvPr>
        </p:nvSpPr>
        <p:spPr/>
        <p:txBody>
          <a:bodyPr/>
          <a:lstStyle/>
          <a:p>
            <a:pPr eaLnBrk="1" hangingPunct="1"/>
            <a:r>
              <a:rPr lang="en-US" smtClean="0"/>
              <a:t>"Mentally defective" means that a person suffers from a mental disease or defect which renders that person incapable of appraising the nature of his or her conduct.</a:t>
            </a:r>
          </a:p>
          <a:p>
            <a:pPr lvl="1" eaLnBrk="1" hangingPunct="1"/>
            <a:endParaRPr lang="en-US" smtClean="0"/>
          </a:p>
          <a:p>
            <a:pPr eaLnBrk="1" hangingPunct="1">
              <a:buFont typeface="Wingdings 2" pitchFamily="18" charset="2"/>
              <a:buNone/>
            </a:pPr>
            <a:r>
              <a:rPr lang="en-US" smtClean="0"/>
              <a:t>                                     </a:t>
            </a:r>
          </a:p>
        </p:txBody>
      </p:sp>
      <p:pic>
        <p:nvPicPr>
          <p:cNvPr id="15364" name="Picture 5" descr="istockphoto_6938226-the-law">
            <a:hlinkClick r:id="rId3"/>
          </p:cNvPr>
          <p:cNvPicPr>
            <a:picLocks noChangeAspect="1" noChangeArrowheads="1"/>
          </p:cNvPicPr>
          <p:nvPr/>
        </p:nvPicPr>
        <p:blipFill>
          <a:blip r:embed="rId4" cstate="print"/>
          <a:srcRect/>
          <a:stretch>
            <a:fillRect/>
          </a:stretch>
        </p:blipFill>
        <p:spPr bwMode="auto">
          <a:xfrm>
            <a:off x="2286000" y="3962400"/>
            <a:ext cx="4648200" cy="198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WV§61-8B-1. </a:t>
            </a:r>
            <a:br>
              <a:rPr lang="en-US" dirty="0" smtClean="0"/>
            </a:br>
            <a:r>
              <a:rPr lang="en-US" dirty="0" smtClean="0"/>
              <a:t>Definition of Terms</a:t>
            </a:r>
            <a:endParaRPr lang="en-US" dirty="0"/>
          </a:p>
        </p:txBody>
      </p:sp>
      <p:sp>
        <p:nvSpPr>
          <p:cNvPr id="16387" name="Content Placeholder 2"/>
          <p:cNvSpPr>
            <a:spLocks noGrp="1"/>
          </p:cNvSpPr>
          <p:nvPr>
            <p:ph idx="1"/>
          </p:nvPr>
        </p:nvSpPr>
        <p:spPr>
          <a:xfrm>
            <a:off x="457200" y="1600200"/>
            <a:ext cx="8229600" cy="5257800"/>
          </a:xfrm>
        </p:spPr>
        <p:txBody>
          <a:bodyPr/>
          <a:lstStyle/>
          <a:p>
            <a:pPr eaLnBrk="1" hangingPunct="1"/>
            <a:r>
              <a:rPr lang="en-US" sz="2400" smtClean="0"/>
              <a:t>“Mentally incapacitated” means that a person is rendered temporarily incapable of appraising or controlling his or her conduct as a result of the influence of a controlled or intoxicating substance administered to that person without his or her consent or as a result of any other act committed upon that person without his or her consent.</a:t>
            </a:r>
          </a:p>
          <a:p>
            <a:pPr eaLnBrk="1" hangingPunct="1">
              <a:buFont typeface="Wingdings 2" pitchFamily="18" charset="2"/>
              <a:buNone/>
            </a:pPr>
            <a:endParaRPr lang="en-US" sz="2400" smtClean="0"/>
          </a:p>
        </p:txBody>
      </p:sp>
      <p:pic>
        <p:nvPicPr>
          <p:cNvPr id="16388" name="Picture 5" descr="istockphoto_6938226-the-law">
            <a:hlinkClick r:id="rId3"/>
          </p:cNvPr>
          <p:cNvPicPr>
            <a:picLocks noChangeAspect="1" noChangeArrowheads="1"/>
          </p:cNvPicPr>
          <p:nvPr/>
        </p:nvPicPr>
        <p:blipFill>
          <a:blip r:embed="rId4" cstate="print"/>
          <a:srcRect/>
          <a:stretch>
            <a:fillRect/>
          </a:stretch>
        </p:blipFill>
        <p:spPr bwMode="auto">
          <a:xfrm>
            <a:off x="2667000" y="4953000"/>
            <a:ext cx="4267200"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56C9B8A-BDE0-446A-B797-716FA7D63E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5022</TotalTime>
  <Words>9193</Words>
  <Application>Microsoft Office PowerPoint</Application>
  <PresentationFormat>On-screen Show (4:3)</PresentationFormat>
  <Paragraphs>756</Paragraphs>
  <Slides>70</Slides>
  <Notes>68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Apex</vt:lpstr>
      <vt:lpstr>Chart</vt:lpstr>
      <vt:lpstr>Drug-facilitated sexual assault</vt:lpstr>
      <vt:lpstr>Objectives</vt:lpstr>
      <vt:lpstr>Note on Pronoun Use</vt:lpstr>
      <vt:lpstr>Part One </vt:lpstr>
      <vt:lpstr>Drug-Facilitated Sexual Assault</vt:lpstr>
      <vt:lpstr>Drug-Facilitated Sexual Assault Is Illegal!</vt:lpstr>
      <vt:lpstr> WV§61-8B-5. Sexual assault in the third degree   </vt:lpstr>
      <vt:lpstr>WV§61-8B-1.  Definition of Terms</vt:lpstr>
      <vt:lpstr>WV§61-8B-1.  Definition of Terms</vt:lpstr>
      <vt:lpstr>Diminished Capacity</vt:lpstr>
      <vt:lpstr>Diminished Capacity</vt:lpstr>
      <vt:lpstr>Prevalence of Drug-Facilitated  Sexual Assault</vt:lpstr>
      <vt:lpstr>Rates of Drug-Facilitated  Sexual Assault</vt:lpstr>
      <vt:lpstr>Part Two</vt:lpstr>
      <vt:lpstr>Drugs Frequently Used in  Sexual Assaults</vt:lpstr>
      <vt:lpstr>Alcohol</vt:lpstr>
      <vt:lpstr>Gamma-Hydroxybutyric Acid (GHB) </vt:lpstr>
      <vt:lpstr>Gamma-Hydroxybutyric Acid (GHB) </vt:lpstr>
      <vt:lpstr>Gamma-Hydroxybutyric Acid (GHB) </vt:lpstr>
      <vt:lpstr>Gamma-Butyrolactone (GBL)</vt:lpstr>
      <vt:lpstr>Gamma-Butyrolactone (GBL)</vt:lpstr>
      <vt:lpstr>Benzodiazepines</vt:lpstr>
      <vt:lpstr>Rohypnol</vt:lpstr>
      <vt:lpstr>GHB, GBL, Rohypnol, and Benzodiazepines </vt:lpstr>
      <vt:lpstr>Ketamine</vt:lpstr>
      <vt:lpstr>Ketamine</vt:lpstr>
      <vt:lpstr>Ketamine</vt:lpstr>
      <vt:lpstr>Ecstasy (MDMA)</vt:lpstr>
      <vt:lpstr>Ecstasy (MDMA)</vt:lpstr>
      <vt:lpstr>Ecstasy (MDMA)</vt:lpstr>
      <vt:lpstr>Part Three </vt:lpstr>
      <vt:lpstr>A DFSA Scenario</vt:lpstr>
      <vt:lpstr>A DFSA Scenario</vt:lpstr>
      <vt:lpstr>A DFSA Scenario</vt:lpstr>
      <vt:lpstr>Investigators Should Consider</vt:lpstr>
      <vt:lpstr>Investigators Should Consider</vt:lpstr>
      <vt:lpstr>Investigators Should Consider</vt:lpstr>
      <vt:lpstr>Investigators Should Consider</vt:lpstr>
      <vt:lpstr>Investigators Should Consider</vt:lpstr>
      <vt:lpstr> Research on Offenders</vt:lpstr>
      <vt:lpstr>The Undetected Rapist</vt:lpstr>
      <vt:lpstr> Research on Undetected Rapists</vt:lpstr>
      <vt:lpstr>Similarities between non-stranger and stranger rapists:</vt:lpstr>
      <vt:lpstr>Who are Rapists?</vt:lpstr>
      <vt:lpstr>Issues for Law Enforcement to Consider</vt:lpstr>
      <vt:lpstr>Issues for Law Enforcement to Consider</vt:lpstr>
      <vt:lpstr>Useful Questions for Law Enforcement to Ask</vt:lpstr>
      <vt:lpstr>Useful Questions for Law Enforcement to Ask</vt:lpstr>
      <vt:lpstr>Useful Questions for Law Enforcement to Ask</vt:lpstr>
      <vt:lpstr>Physical Effects of Drug-Facilitated Sexual Assault</vt:lpstr>
      <vt:lpstr>Responding to Drug-Facilitated Sexual Assault</vt:lpstr>
      <vt:lpstr>Responding to Drug-Facilitated Sexual Assault</vt:lpstr>
      <vt:lpstr>Preserving Forensic Evidence</vt:lpstr>
      <vt:lpstr>Preserving Forensic Evidence</vt:lpstr>
      <vt:lpstr>Preserving Forensic Evidence</vt:lpstr>
      <vt:lpstr>Investigation’s Impact on Prosecuting Drug-Facilitated Sexual Assault</vt:lpstr>
      <vt:lpstr>Investigation’s Impact on Prosecuting Drug-Facilitated Sexual Assault</vt:lpstr>
      <vt:lpstr>Investigation’s Impact on Prosecuting Drug-Facilitated Sexual Assault</vt:lpstr>
      <vt:lpstr>Investigation’s Impact on Prosecuting Drug-Facilitated Sexual Assault</vt:lpstr>
      <vt:lpstr>Investigation’s Impact on Prosecuting Drug-Facilitated Sexual Assault</vt:lpstr>
      <vt:lpstr>Part Four</vt:lpstr>
      <vt:lpstr>Protect Yourself!</vt:lpstr>
      <vt:lpstr>Protect Yourself!</vt:lpstr>
      <vt:lpstr>Protect Yourself!</vt:lpstr>
      <vt:lpstr>Reduce the Risk</vt:lpstr>
      <vt:lpstr>Reduce the Risk</vt:lpstr>
      <vt:lpstr>Reduce the Risk</vt:lpstr>
      <vt:lpstr>Slide 68</vt:lpstr>
      <vt:lpstr>Slide 69</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DRUG-FACILITATED SEXUAL ASSAULT</dc:title>
  <dc:creator>Nancy</dc:creator>
  <cp:lastModifiedBy>User</cp:lastModifiedBy>
  <cp:revision>375</cp:revision>
  <dcterms:modified xsi:type="dcterms:W3CDTF">2012-07-03T08:28:12Z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TC300011319990</vt:lpwstr>
  </property>
</Properties>
</file>